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60" r:id="rId3"/>
    <p:sldId id="257" r:id="rId4"/>
    <p:sldId id="269" r:id="rId5"/>
    <p:sldId id="328" r:id="rId6"/>
    <p:sldId id="329" r:id="rId7"/>
    <p:sldId id="271" r:id="rId8"/>
    <p:sldId id="272" r:id="rId9"/>
    <p:sldId id="273" r:id="rId10"/>
    <p:sldId id="274" r:id="rId11"/>
    <p:sldId id="275" r:id="rId12"/>
    <p:sldId id="334" r:id="rId13"/>
    <p:sldId id="277" r:id="rId14"/>
    <p:sldId id="279" r:id="rId15"/>
    <p:sldId id="280" r:id="rId16"/>
    <p:sldId id="281" r:id="rId17"/>
    <p:sldId id="283" r:id="rId18"/>
    <p:sldId id="333" r:id="rId19"/>
    <p:sldId id="282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326" r:id="rId29"/>
    <p:sldId id="293" r:id="rId30"/>
    <p:sldId id="294" r:id="rId31"/>
    <p:sldId id="295" r:id="rId32"/>
    <p:sldId id="296" r:id="rId33"/>
    <p:sldId id="332" r:id="rId34"/>
    <p:sldId id="297" r:id="rId35"/>
    <p:sldId id="298" r:id="rId36"/>
    <p:sldId id="300" r:id="rId37"/>
    <p:sldId id="301" r:id="rId38"/>
    <p:sldId id="302" r:id="rId39"/>
    <p:sldId id="303" r:id="rId40"/>
    <p:sldId id="304" r:id="rId41"/>
    <p:sldId id="306" r:id="rId42"/>
    <p:sldId id="307" r:id="rId43"/>
    <p:sldId id="308" r:id="rId44"/>
    <p:sldId id="309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20" r:id="rId53"/>
    <p:sldId id="323" r:id="rId54"/>
    <p:sldId id="261" r:id="rId55"/>
    <p:sldId id="266" r:id="rId56"/>
    <p:sldId id="267" r:id="rId57"/>
    <p:sldId id="262" r:id="rId58"/>
    <p:sldId id="264" r:id="rId59"/>
    <p:sldId id="325" r:id="rId60"/>
    <p:sldId id="331" r:id="rId61"/>
    <p:sldId id="33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  <a:srgbClr val="9BBB59"/>
    <a:srgbClr val="ABC3DF"/>
    <a:srgbClr val="6893C6"/>
    <a:srgbClr val="B70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268" autoAdjust="0"/>
  </p:normalViewPr>
  <p:slideViewPr>
    <p:cSldViewPr>
      <p:cViewPr varScale="1">
        <p:scale>
          <a:sx n="93" d="100"/>
          <a:sy n="93" d="100"/>
        </p:scale>
        <p:origin x="34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8753-D3CE-4E44-819F-EC0BA98882F2}" type="datetimeFigureOut">
              <a:rPr lang="it-IT" smtClean="0"/>
              <a:t>27/11/2019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1E893-FD1E-490C-B39F-8BF5926329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91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A085D1B6-A528-4DE1-A284-1C19474EA079}" type="slidenum">
              <a:rPr lang="en-US" altLang="it-IT" sz="1300" smtClean="0"/>
              <a:pPr>
                <a:defRPr/>
              </a:pPr>
              <a:t>1</a:t>
            </a:fld>
            <a:endParaRPr lang="en-US" altLang="it-IT" sz="13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643438"/>
            <a:ext cx="5486400" cy="439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s-AR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2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AR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00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D88F030-B4A5-4A54-AF66-37C9D1B5E1C2}" type="slidenum">
              <a:rPr lang="it-IT" altLang="it-IT" sz="1200" b="0" smtClean="0">
                <a:solidFill>
                  <a:schemeClr val="tx1"/>
                </a:solidFill>
              </a:rPr>
              <a:pPr/>
              <a:t>2</a:t>
            </a:fld>
            <a:endParaRPr lang="it-IT" altLang="it-IT" sz="1200" b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35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191F7D9-4EEF-4660-8BC9-8B79FB83FD52}" type="slidenum">
              <a:rPr lang="en-US" altLang="it-IT" sz="1300"/>
              <a:pPr/>
              <a:t>13</a:t>
            </a:fld>
            <a:endParaRPr lang="en-US" altLang="it-IT" sz="13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763588"/>
            <a:ext cx="5097463" cy="38227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841875"/>
            <a:ext cx="5176837" cy="4586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8268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5A91D6-765C-41EB-9ED0-A1F793A35735}" type="slidenum">
              <a:rPr lang="en-US" altLang="it-IT" sz="1300"/>
              <a:pPr/>
              <a:t>15</a:t>
            </a:fld>
            <a:endParaRPr lang="en-US" altLang="it-IT" sz="13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642938"/>
            <a:ext cx="5127625" cy="38465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840655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F414981-6517-4647-8530-268F203F6397}" type="slidenum">
              <a:rPr lang="en-US" altLang="it-IT" sz="1300"/>
              <a:pPr/>
              <a:t>32</a:t>
            </a:fld>
            <a:endParaRPr lang="en-US" altLang="it-IT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1075" y="763588"/>
            <a:ext cx="5097463" cy="38227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841875"/>
            <a:ext cx="5176837" cy="4586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280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D9762C-5BC5-4575-8810-7047F2D1F655}" type="slidenum">
              <a:rPr lang="en-US" altLang="it-IT" sz="1300"/>
              <a:pPr/>
              <a:t>35</a:t>
            </a:fld>
            <a:endParaRPr lang="en-US" altLang="it-IT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642938"/>
            <a:ext cx="5127625" cy="3846512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454105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46FE2D-B9BA-4738-8104-A08B4AEB3391}" type="slidenum">
              <a:rPr lang="en-US" altLang="it-IT" sz="1300"/>
              <a:pPr>
                <a:spcBef>
                  <a:spcPct val="0"/>
                </a:spcBef>
              </a:pPr>
              <a:t>38</a:t>
            </a:fld>
            <a:endParaRPr lang="en-US" altLang="it-IT" sz="13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 smtClean="0"/>
          </a:p>
        </p:txBody>
      </p:sp>
    </p:spTree>
    <p:extLst>
      <p:ext uri="{BB962C8B-B14F-4D97-AF65-F5344CB8AC3E}">
        <p14:creationId xmlns:p14="http://schemas.microsoft.com/office/powerpoint/2010/main" val="113631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98EE8A-6789-4CFE-B9F3-7B3240E63041}" type="slidenum">
              <a:rPr lang="en-US" altLang="it-IT" sz="1300"/>
              <a:pPr>
                <a:spcBef>
                  <a:spcPct val="0"/>
                </a:spcBef>
              </a:pPr>
              <a:t>46</a:t>
            </a:fld>
            <a:endParaRPr lang="en-US" altLang="it-IT" sz="13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46188" y="715963"/>
            <a:ext cx="4781550" cy="3586162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9963" y="4541838"/>
            <a:ext cx="5334000" cy="4302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19635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643438"/>
            <a:ext cx="5486400" cy="439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es-AR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3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it-IT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8B0C035-E73B-41E5-846E-0CD6397652F2}" type="slidenum">
              <a:rPr lang="en-US" altLang="es-AR"/>
              <a:pPr>
                <a:defRPr/>
              </a:pPr>
              <a:t>‹#›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857549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Footer Placeholder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</a:p>
          <a:p>
            <a:pPr>
              <a:defRPr/>
            </a:pPr>
            <a:r>
              <a:rPr lang="en-US"/>
              <a:t>MRI Contrast</a:t>
            </a:r>
          </a:p>
        </p:txBody>
      </p:sp>
    </p:spTree>
    <p:extLst>
      <p:ext uri="{BB962C8B-B14F-4D97-AF65-F5344CB8AC3E}">
        <p14:creationId xmlns:p14="http://schemas.microsoft.com/office/powerpoint/2010/main" val="10372016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it-I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Footer Placeholder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</a:p>
          <a:p>
            <a:pPr>
              <a:defRPr/>
            </a:pPr>
            <a:r>
              <a:rPr lang="en-US"/>
              <a:t>MRI Contrast</a:t>
            </a:r>
          </a:p>
        </p:txBody>
      </p:sp>
    </p:spTree>
    <p:extLst>
      <p:ext uri="{BB962C8B-B14F-4D97-AF65-F5344CB8AC3E}">
        <p14:creationId xmlns:p14="http://schemas.microsoft.com/office/powerpoint/2010/main" val="205109526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png"/><Relationship Id="rId7" Type="http://schemas.openxmlformats.org/officeDocument/2006/relationships/hyperlink" Target="mailto:jorge.jovicich@unitn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.unitn.it/en/cimec/mri" TargetMode="External"/><Relationship Id="rId5" Type="http://schemas.openxmlformats.org/officeDocument/2006/relationships/hyperlink" Target="https://www.cimec.unitn.it/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padmanishailesh/mri-hardware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://www.sprawls.org/mripmt/MRI02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hyperlink" Target="http://mriquestions.com/superconductive-design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9.wmf"/><Relationship Id="rId10" Type="http://schemas.openxmlformats.org/officeDocument/2006/relationships/image" Target="../media/image31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My%20Drive\Collaborations\Balseiro\2018-Visita-Agosto-Diciembre\Curso-Balseiro2018\Clase-2-MRI-Basics\nonrotb1tip.mpg" TargetMode="External"/><Relationship Id="rId1" Type="http://schemas.microsoft.com/office/2007/relationships/media" Target="file:///G:\My%20Drive\Collaborations\Balseiro\2018-Visita-Agosto-Diciembre\Curso-Balseiro2018\Clase-2-MRI-Basics\nonrotb1tip.mpg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My%20Drive\Collaborations\Balseiro\2018-Visita-Agosto-Diciembre\Curso-Balseiro2018\Clase-2-MRI-Basics\relaxation.mpg" TargetMode="External"/><Relationship Id="rId1" Type="http://schemas.microsoft.com/office/2007/relationships/media" Target="file:///G:\My%20Drive\Collaborations\Balseiro\2018-Visita-Agosto-Diciembre\Curso-Balseiro2018\Clase-2-MRI-Basics\relaxation.mpg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.unitn.it/en/cimec/mr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G:\My%20Drive\Collaborations\Balseiro\2018-Visita-Agosto-Diciembre\Curso-Balseiro2018\Clase-2-MRI-Basics\signal.mpg" TargetMode="External"/><Relationship Id="rId1" Type="http://schemas.microsoft.com/office/2007/relationships/media" Target="file:///G:\My%20Drive\Collaborations\Balseiro\2018-Visita-Agosto-Diciembre\Curso-Balseiro2018\Clase-2-MRI-Basics\signal.mpg" TargetMode="External"/><Relationship Id="rId6" Type="http://schemas.openxmlformats.org/officeDocument/2006/relationships/hyperlink" Target="http://mrsrl.stanford.edu/~brian/mri-movies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3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file:///G:\My%20Drive\CIMEC\Teaching\UniTN-2018-2019\LaureaTrienale-Metodi-Indagine-NeurosCognClin\Lectures\Lecture-2-MRI-Basic-Overview\VID-20180722-WA0017.mp4" TargetMode="External"/><Relationship Id="rId1" Type="http://schemas.microsoft.com/office/2007/relationships/media" Target="file:///G:\My%20Drive\CIMEC\Teaching\UniTN-2018-2019\LaureaTrienale-Metodi-Indagine-NeurosCognClin\Lectures\Lecture-2-MRI-Basic-Overview\VID-20180722-WA0017.mp4" TargetMode="External"/><Relationship Id="rId5" Type="http://schemas.openxmlformats.org/officeDocument/2006/relationships/hyperlink" Target="https://www.youtube.com/watch?v=cZgl7rJKs3A" TargetMode="Externa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66.wmf"/><Relationship Id="rId4" Type="http://schemas.openxmlformats.org/officeDocument/2006/relationships/image" Target="../media/image63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68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://www.magnet.fsu.edu/education/tutorials/magnetacademy/mri/page5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7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1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ilymotion.com/video/x2y23p7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8.png"/><Relationship Id="rId2" Type="http://schemas.openxmlformats.org/officeDocument/2006/relationships/video" Target="file:///G:\My%20Drive\CIMEC\Teaching\UniTN-2018-2019\LaureaTrienale-Metodi-Indagine-NeurosCognClin\Lectures\Lecture-3-MRI-Safety\Atemschutzflasche.mpg" TargetMode="External"/><Relationship Id="rId1" Type="http://schemas.microsoft.com/office/2007/relationships/media" Target="file:///G:\My%20Drive\CIMEC\Teaching\UniTN-2018-2019\LaureaTrienale-Metodi-Indagine-NeurosCognClin\Lectures\Lecture-3-MRI-Safety\Atemschutzflasche.mpg" TargetMode="Externa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0.jpeg"/><Relationship Id="rId12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audio" Target="file:///C:\Users\jorge.jovicich\Google%20Drive\Talks\2017%20-%20Jovicich%20-%20Societa%20Italiana%20Fisica\dti.mp3" TargetMode="External"/><Relationship Id="rId6" Type="http://schemas.openxmlformats.org/officeDocument/2006/relationships/image" Target="../media/image79.png"/><Relationship Id="rId11" Type="http://schemas.openxmlformats.org/officeDocument/2006/relationships/image" Target="../media/image84.jpeg"/><Relationship Id="rId5" Type="http://schemas.openxmlformats.org/officeDocument/2006/relationships/image" Target="../media/image77.jpeg"/><Relationship Id="rId10" Type="http://schemas.openxmlformats.org/officeDocument/2006/relationships/image" Target="../media/image83.jpe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microsoft.com/office/2007/relationships/media" Target="file:///G:\My%20Drive\CIMEC\Teaching\UniTN-2018-2019\LaureaTrienale-Metodi-Indagine-NeurosCognClin\Lectures\Lecture-3-MRI-Safety\MRI%20Audio%20files\dti.mp3" TargetMode="External"/><Relationship Id="rId7" Type="http://schemas.openxmlformats.org/officeDocument/2006/relationships/slideLayout" Target="../slideLayouts/slideLayout2.xml"/><Relationship Id="rId2" Type="http://schemas.openxmlformats.org/officeDocument/2006/relationships/audio" Target="file:///G:\My%20Drive\CIMEC\Teaching\UniTN-2018-2019\LaureaTrienale-Metodi-Indagine-NeurosCognClin\Lectures\Lecture-3-MRI-Safety\MRI%20Audio%20files\mprage.mp3" TargetMode="External"/><Relationship Id="rId1" Type="http://schemas.microsoft.com/office/2007/relationships/media" Target="file:///G:\My%20Drive\CIMEC\Teaching\UniTN-2018-2019\LaureaTrienale-Metodi-Indagine-NeurosCognClin\Lectures\Lecture-3-MRI-Safety\MRI%20Audio%20files\mprage.mp3" TargetMode="External"/><Relationship Id="rId6" Type="http://schemas.openxmlformats.org/officeDocument/2006/relationships/audio" Target="file:///G:\My%20Drive\CIMEC\Teaching\UniTN-2018-2019\LaureaTrienale-Metodi-Indagine-NeurosCognClin\Lectures\Lecture-3-MRI-Safety\MRI%20Audio%20files\epi_3x3x3_TR2200.mp3" TargetMode="External"/><Relationship Id="rId11" Type="http://schemas.openxmlformats.org/officeDocument/2006/relationships/image" Target="../media/image85.png"/><Relationship Id="rId5" Type="http://schemas.microsoft.com/office/2007/relationships/media" Target="file:///G:\My%20Drive\CIMEC\Teaching\UniTN-2018-2019\LaureaTrienale-Metodi-Indagine-NeurosCognClin\Lectures\Lecture-3-MRI-Safety\MRI%20Audio%20files\epi_3x3x3_TR2200.mp3" TargetMode="External"/><Relationship Id="rId10" Type="http://schemas.openxmlformats.org/officeDocument/2006/relationships/image" Target="../media/image88.jpeg"/><Relationship Id="rId4" Type="http://schemas.openxmlformats.org/officeDocument/2006/relationships/audio" Target="file:///G:\My%20Drive\CIMEC\Teaching\UniTN-2018-2019\LaureaTrienale-Metodi-Indagine-NeurosCognClin\Lectures\Lecture-3-MRI-Safety\MRI%20Audio%20files\dti.mp3" TargetMode="External"/><Relationship Id="rId9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diology.upmc.edu/MRsafety/" TargetMode="External"/><Relationship Id="rId2" Type="http://schemas.openxmlformats.org/officeDocument/2006/relationships/hyperlink" Target="http://www.mrisafety.com/" TargetMode="Externa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mriquestions.com/" TargetMode="External"/><Relationship Id="rId7" Type="http://schemas.openxmlformats.org/officeDocument/2006/relationships/hyperlink" Target="https://gate.nmr.mgh.harvard.edu/wiki/whynhow/" TargetMode="External"/><Relationship Id="rId2" Type="http://schemas.openxmlformats.org/officeDocument/2006/relationships/hyperlink" Target="http://www.cis.rit.edu/htbooks/mr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tt.might.net/articles/ways-to-fail-a-phd/" TargetMode="External"/><Relationship Id="rId5" Type="http://schemas.openxmlformats.org/officeDocument/2006/relationships/hyperlink" Target="https://www.imaios.com/en/e-Courses/e-MRI" TargetMode="External"/><Relationship Id="rId4" Type="http://schemas.openxmlformats.org/officeDocument/2006/relationships/hyperlink" Target="http://www.fmri4newbies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1113" y="1447800"/>
            <a:ext cx="91217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92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 smtClean="0"/>
              <a:t>Magnetic Resonance Imaging: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 smtClean="0"/>
              <a:t>Basic Introduction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AR" sz="2000" b="1" i="1" dirty="0" err="1" smtClean="0">
                <a:solidFill>
                  <a:srgbClr val="C00000"/>
                </a:solidFill>
              </a:rPr>
              <a:t>Louvain</a:t>
            </a:r>
            <a:r>
              <a:rPr lang="es-AR" sz="2000" b="1" i="1">
                <a:solidFill>
                  <a:srgbClr val="C00000"/>
                </a:solidFill>
              </a:rPr>
              <a:t>-</a:t>
            </a:r>
            <a:r>
              <a:rPr lang="es-AR" sz="2000" b="1" i="1" smtClean="0">
                <a:solidFill>
                  <a:srgbClr val="C00000"/>
                </a:solidFill>
              </a:rPr>
              <a:t>la-</a:t>
            </a:r>
            <a:r>
              <a:rPr lang="es-AR" sz="2000" b="1" i="1" dirty="0" err="1" smtClean="0">
                <a:solidFill>
                  <a:srgbClr val="C00000"/>
                </a:solidFill>
              </a:rPr>
              <a:t>Neuve</a:t>
            </a:r>
            <a:r>
              <a:rPr lang="es-AR" sz="2000" b="1" i="1" dirty="0" smtClean="0">
                <a:solidFill>
                  <a:srgbClr val="C00000"/>
                </a:solidFill>
              </a:rPr>
              <a:t> </a:t>
            </a:r>
            <a:r>
              <a:rPr lang="es-AR" sz="2000" b="1" i="1" dirty="0">
                <a:solidFill>
                  <a:srgbClr val="C00000"/>
                </a:solidFill>
              </a:rPr>
              <a:t>- </a:t>
            </a:r>
            <a:r>
              <a:rPr lang="es-AR" sz="2000" b="1" i="1" dirty="0" err="1">
                <a:solidFill>
                  <a:srgbClr val="C00000"/>
                </a:solidFill>
              </a:rPr>
              <a:t>Neuroimaging</a:t>
            </a:r>
            <a:r>
              <a:rPr lang="es-AR" sz="2000" b="1" i="1" dirty="0">
                <a:solidFill>
                  <a:srgbClr val="C00000"/>
                </a:solidFill>
              </a:rPr>
              <a:t> Workshop 2019</a:t>
            </a:r>
            <a:endParaRPr lang="en-US" sz="4000" b="1" i="1" dirty="0">
              <a:solidFill>
                <a:srgbClr val="C00000"/>
              </a:solidFill>
              <a:effectLst/>
            </a:endParaRPr>
          </a:p>
        </p:txBody>
      </p:sp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11113" y="6248400"/>
            <a:ext cx="9121775" cy="617538"/>
            <a:chOff x="7" y="3936"/>
            <a:chExt cx="5746" cy="38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0" r="822"/>
            <a:stretch>
              <a:fillRect/>
            </a:stretch>
          </p:blipFill>
          <p:spPr bwMode="auto">
            <a:xfrm>
              <a:off x="7" y="3951"/>
              <a:ext cx="1268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footer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" y="3936"/>
              <a:ext cx="44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1588" y="3962400"/>
            <a:ext cx="9090026" cy="202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en-US" b="1" i="1" dirty="0"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Jorge </a:t>
            </a:r>
            <a:r>
              <a:rPr lang="en-US" b="1" i="1" dirty="0" err="1" smtClean="0"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Jovicich</a:t>
            </a:r>
            <a:endParaRPr lang="en-US" sz="105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Center for Mind/Brain 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Sciences (</a:t>
            </a:r>
            <a:r>
              <a:rPr lang="en-US" sz="1400" dirty="0" err="1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CIMeC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), </a:t>
            </a:r>
          </a:p>
          <a:p>
            <a:pPr lvl="0" algn="ctr">
              <a:lnSpc>
                <a:spcPct val="115000"/>
              </a:lnSpc>
              <a:spcAft>
                <a:spcPts val="0"/>
              </a:spcAft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University </a:t>
            </a: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 Trento, </a:t>
            </a:r>
            <a:r>
              <a:rPr lang="en-US" sz="140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Rovereto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Italy</a:t>
            </a:r>
          </a:p>
          <a:p>
            <a:pPr algn="ctr">
              <a:lnSpc>
                <a:spcPct val="115000"/>
              </a:lnSpc>
              <a:spcBef>
                <a:spcPts val="600"/>
              </a:spcBef>
            </a:pPr>
            <a:r>
              <a:rPr lang="en-US" sz="1400" dirty="0" err="1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CIMeC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 </a:t>
            </a:r>
            <a:r>
              <a:rPr lang="es-AR" sz="1400" dirty="0">
                <a:hlinkClick r:id="rId5"/>
              </a:rPr>
              <a:t>https://www.cimec.unitn.it/</a:t>
            </a:r>
            <a:endParaRPr lang="en-US" sz="1400" dirty="0" smtClean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Bef>
                <a:spcPts val="600"/>
              </a:spcBef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MRI Methods Group: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</a:t>
            </a:r>
            <a:r>
              <a:rPr lang="it-IT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r.unitn.it/en/cimec/mri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</a:p>
          <a:p>
            <a:pPr algn="ctr">
              <a:lnSpc>
                <a:spcPct val="115000"/>
              </a:lnSpc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E-mail:</a:t>
            </a: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hlinkClick r:id="rId7"/>
              </a:rPr>
              <a:t>jorge.jovicich@unitn.it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5" descr="logo_cimec_blu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1086"/>
            <a:ext cx="2386014" cy="101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1086"/>
            <a:ext cx="2773456" cy="8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2809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868988" y="1412875"/>
            <a:ext cx="3203575" cy="4530725"/>
          </a:xfrm>
          <a:noFill/>
        </p:spPr>
        <p:txBody>
          <a:bodyPr/>
          <a:lstStyle/>
          <a:p>
            <a:r>
              <a:rPr lang="en-US" altLang="it-IT" sz="2400" smtClean="0"/>
              <a:t>B0 = constant magnetic field</a:t>
            </a:r>
          </a:p>
          <a:p>
            <a:pPr>
              <a:buFontTx/>
              <a:buNone/>
            </a:pPr>
            <a:r>
              <a:rPr lang="en-US" altLang="it-IT" sz="2400" smtClean="0"/>
              <a:t>    </a:t>
            </a:r>
            <a:r>
              <a:rPr lang="en-US" altLang="it-IT" sz="2000" i="1" smtClean="0"/>
              <a:t>(always on!)</a:t>
            </a:r>
            <a:endParaRPr lang="en-US" altLang="it-IT" sz="2400" smtClean="0"/>
          </a:p>
          <a:p>
            <a:r>
              <a:rPr lang="en-US" altLang="it-IT" sz="2400" smtClean="0"/>
              <a:t>Along z-axis</a:t>
            </a:r>
          </a:p>
          <a:p>
            <a:r>
              <a:rPr lang="en-US" altLang="it-IT" sz="2400" smtClean="0"/>
              <a:t>Superconducting coil</a:t>
            </a:r>
          </a:p>
          <a:p>
            <a:r>
              <a:rPr lang="en-US" altLang="it-IT" sz="2400" smtClean="0"/>
              <a:t>For fMRI </a:t>
            </a:r>
          </a:p>
          <a:p>
            <a:pPr>
              <a:buFontTx/>
              <a:buNone/>
            </a:pPr>
            <a:r>
              <a:rPr lang="en-US" altLang="it-IT" sz="2400" smtClean="0"/>
              <a:t>    </a:t>
            </a:r>
            <a:r>
              <a:rPr lang="en-US" altLang="it-IT" sz="2000" smtClean="0"/>
              <a:t>1.5T, 3T, 4T,</a:t>
            </a:r>
          </a:p>
          <a:p>
            <a:pPr>
              <a:buFontTx/>
              <a:buNone/>
            </a:pPr>
            <a:r>
              <a:rPr lang="en-US" altLang="it-IT" sz="2000" smtClean="0"/>
              <a:t>     7T, and above…</a:t>
            </a:r>
          </a:p>
        </p:txBody>
      </p:sp>
      <p:pic>
        <p:nvPicPr>
          <p:cNvPr id="22532" name="Picture 15" descr="M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19200"/>
            <a:ext cx="4803775" cy="438785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Line 5"/>
          <p:cNvSpPr>
            <a:spLocks noChangeShapeType="1"/>
          </p:cNvSpPr>
          <p:nvPr/>
        </p:nvSpPr>
        <p:spPr bwMode="auto">
          <a:xfrm flipH="1" flipV="1">
            <a:off x="2916238" y="3268662"/>
            <a:ext cx="2663825" cy="1295400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4838700" y="4459287"/>
            <a:ext cx="5762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3600" b="1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9" name="Rettangolo 2"/>
          <p:cNvSpPr/>
          <p:nvPr/>
        </p:nvSpPr>
        <p:spPr>
          <a:xfrm>
            <a:off x="-27296" y="-43655"/>
            <a:ext cx="9187218" cy="887411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Where is the magnetic field in the MRI scanner?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4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2" descr="https://image.slidesharecdn.com/mrihardware-140701105329-phpapp01/95/mri-hardware-42-638.jpg?cb=14042122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19830" r="11487" b="25204"/>
          <a:stretch/>
        </p:blipFill>
        <p:spPr bwMode="auto">
          <a:xfrm>
            <a:off x="304800" y="3531505"/>
            <a:ext cx="4365625" cy="218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http://mriquestions.com/uploads/3/4/5/7/34572113/_743980_ori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5" y="1171575"/>
            <a:ext cx="21780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1"/>
          <p:cNvSpPr>
            <a:spLocks noChangeArrowheads="1"/>
          </p:cNvSpPr>
          <p:nvPr/>
        </p:nvSpPr>
        <p:spPr bwMode="auto">
          <a:xfrm>
            <a:off x="5724525" y="3238500"/>
            <a:ext cx="29114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/>
              <a:t>Cross section of winding from a superconductive magnet with NbTi multifiliments embedded in a Cu core</a:t>
            </a:r>
            <a:endParaRPr lang="it-IT" altLang="es-AR" sz="1400"/>
          </a:p>
        </p:txBody>
      </p:sp>
      <p:sp>
        <p:nvSpPr>
          <p:cNvPr id="23559" name="Rectangle 2"/>
          <p:cNvSpPr>
            <a:spLocks noChangeArrowheads="1"/>
          </p:cNvSpPr>
          <p:nvPr/>
        </p:nvSpPr>
        <p:spPr bwMode="auto">
          <a:xfrm>
            <a:off x="5057775" y="3954463"/>
            <a:ext cx="4122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400">
                <a:hlinkClick r:id="rId4"/>
              </a:rPr>
              <a:t>http://mriquestions.com/superconductive-design.html</a:t>
            </a:r>
            <a:r>
              <a:rPr lang="it-IT" altLang="es-AR" sz="1400"/>
              <a:t> </a:t>
            </a:r>
          </a:p>
        </p:txBody>
      </p:sp>
      <p:pic>
        <p:nvPicPr>
          <p:cNvPr id="23560" name="Picture 6" descr="http://mriquestions.com/uploads/3/4/5/7/34572113/7165871_orig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6" y="4292601"/>
            <a:ext cx="3303066" cy="207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8" descr="http://www.sprawls.org/mripmt/MRI02/MRI%202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14392" r="-3957" b="9297"/>
          <a:stretch>
            <a:fillRect/>
          </a:stretch>
        </p:blipFill>
        <p:spPr bwMode="auto">
          <a:xfrm>
            <a:off x="762000" y="990799"/>
            <a:ext cx="3430587" cy="19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3"/>
          <p:cNvSpPr>
            <a:spLocks noChangeArrowheads="1"/>
          </p:cNvSpPr>
          <p:nvPr/>
        </p:nvSpPr>
        <p:spPr bwMode="auto">
          <a:xfrm>
            <a:off x="538161" y="2910240"/>
            <a:ext cx="387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800" dirty="0">
                <a:hlinkClick r:id="rId7"/>
              </a:rPr>
              <a:t>http://www.sprawls.org/mripmt/MRI02</a:t>
            </a:r>
            <a:r>
              <a:rPr lang="it-IT" altLang="es-AR" sz="1800" dirty="0"/>
              <a:t> </a:t>
            </a:r>
          </a:p>
        </p:txBody>
      </p:sp>
      <p:sp>
        <p:nvSpPr>
          <p:cNvPr id="23563" name="Rectangle 4"/>
          <p:cNvSpPr>
            <a:spLocks noChangeArrowheads="1"/>
          </p:cNvSpPr>
          <p:nvPr/>
        </p:nvSpPr>
        <p:spPr bwMode="auto">
          <a:xfrm>
            <a:off x="22225" y="5753471"/>
            <a:ext cx="5057775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600" dirty="0">
                <a:hlinkClick r:id="rId8"/>
              </a:rPr>
              <a:t>https://www.slideshare.net/padmanishailesh/mri-hardware</a:t>
            </a:r>
            <a:r>
              <a:rPr lang="it-IT" altLang="es-AR" sz="1600" dirty="0"/>
              <a:t> </a:t>
            </a:r>
          </a:p>
        </p:txBody>
      </p:sp>
      <p:sp>
        <p:nvSpPr>
          <p:cNvPr id="12" name="Rettangolo 2"/>
          <p:cNvSpPr/>
          <p:nvPr/>
        </p:nvSpPr>
        <p:spPr>
          <a:xfrm>
            <a:off x="0" y="-43655"/>
            <a:ext cx="9159922" cy="887411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How do we generate a static magnetic field?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1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ChangeArrowheads="1"/>
          </p:cNvSpPr>
          <p:nvPr/>
        </p:nvSpPr>
        <p:spPr bwMode="auto">
          <a:xfrm>
            <a:off x="1752600" y="2209800"/>
            <a:ext cx="6858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800" b="1" dirty="0"/>
              <a:t>NMR Signal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rgbClr val="00B050"/>
                </a:solidFill>
              </a:rPr>
              <a:t>Equilibrium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magnetization </a:t>
            </a:r>
            <a:r>
              <a:rPr lang="en-US" altLang="en-US" sz="2400" dirty="0"/>
              <a:t>(</a:t>
            </a:r>
            <a:r>
              <a:rPr lang="en-US" altLang="en-US" sz="2400" b="1" dirty="0"/>
              <a:t>Mo</a:t>
            </a:r>
            <a:r>
              <a:rPr lang="en-US" altLang="en-US" sz="2400" dirty="0" smtClean="0"/>
              <a:t>)</a:t>
            </a:r>
            <a:endParaRPr lang="en-US" altLang="en-US" sz="2400" b="1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Excitation</a:t>
            </a:r>
            <a:r>
              <a:rPr lang="en-US" altLang="en-US" sz="2400" dirty="0"/>
              <a:t> of </a:t>
            </a:r>
            <a:r>
              <a:rPr lang="en-US" altLang="en-US" sz="2400" b="1" dirty="0" smtClean="0"/>
              <a:t>Mo </a:t>
            </a:r>
            <a:r>
              <a:rPr lang="en-US" altLang="en-US" sz="2400" dirty="0" smtClean="0"/>
              <a:t>away from equilibrium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Relaxation</a:t>
            </a:r>
            <a:r>
              <a:rPr lang="en-US" altLang="en-US" sz="2400" dirty="0"/>
              <a:t> of </a:t>
            </a:r>
            <a:r>
              <a:rPr lang="en-US" altLang="en-US" sz="2400" b="1" dirty="0" smtClean="0"/>
              <a:t>Mo </a:t>
            </a:r>
            <a:r>
              <a:rPr lang="en-US" altLang="en-US" sz="2400" dirty="0" smtClean="0"/>
              <a:t>to equilibrium</a:t>
            </a:r>
            <a:endParaRPr lang="en-US" altLang="en-US" sz="2400" dirty="0"/>
          </a:p>
        </p:txBody>
      </p:sp>
      <p:sp>
        <p:nvSpPr>
          <p:cNvPr id="5" name="Rettangolo 2"/>
          <p:cNvSpPr/>
          <p:nvPr/>
        </p:nvSpPr>
        <p:spPr>
          <a:xfrm>
            <a:off x="0" y="0"/>
            <a:ext cx="9144000" cy="1174749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Quick review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ight Arrow 7"/>
          <p:cNvSpPr/>
          <p:nvPr/>
        </p:nvSpPr>
        <p:spPr>
          <a:xfrm>
            <a:off x="1143000" y="2968512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291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18"/>
          <p:cNvSpPr txBox="1">
            <a:spLocks noChangeArrowheads="1"/>
          </p:cNvSpPr>
          <p:nvPr/>
        </p:nvSpPr>
        <p:spPr bwMode="auto">
          <a:xfrm>
            <a:off x="460286" y="5104894"/>
            <a:ext cx="344196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 : </a:t>
            </a:r>
            <a:r>
              <a:rPr lang="en-US" altLang="en-US" sz="1800" u="sng" dirty="0"/>
              <a:t>uniform</a:t>
            </a:r>
            <a:r>
              <a:rPr lang="en-US" altLang="en-US" sz="1800" dirty="0"/>
              <a:t> </a:t>
            </a:r>
            <a:r>
              <a:rPr lang="en-US" altLang="en-US" sz="1800" u="sng" dirty="0"/>
              <a:t>static</a:t>
            </a:r>
            <a:r>
              <a:rPr lang="en-US" altLang="en-US" sz="1800" dirty="0"/>
              <a:t> magnetic field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/>
              <a:t> </a:t>
            </a:r>
            <a:r>
              <a:rPr lang="en-US" altLang="en-US" sz="1800" dirty="0"/>
              <a:t>: static macroscopic </a:t>
            </a:r>
            <a:r>
              <a:rPr lang="en-US" altLang="en-US" sz="1800" dirty="0" smtClean="0"/>
              <a:t>magnetization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ym typeface="Symbol" panose="05050102010706020507" pitchFamily="18" charset="2"/>
              </a:rPr>
              <a:t>  : </a:t>
            </a:r>
            <a:r>
              <a:rPr lang="en-US" altLang="en-US" sz="1800" dirty="0" err="1" smtClean="0">
                <a:sym typeface="Symbol" panose="05050102010706020507" pitchFamily="18" charset="2"/>
              </a:rPr>
              <a:t>Larmor</a:t>
            </a:r>
            <a:r>
              <a:rPr lang="en-US" altLang="en-US" sz="1800" dirty="0" smtClean="0">
                <a:sym typeface="Symbol" panose="05050102010706020507" pitchFamily="18" charset="2"/>
              </a:rPr>
              <a:t> frequency</a:t>
            </a:r>
            <a:endParaRPr lang="en-US" altLang="en-US" sz="1800" baseline="-25000" dirty="0"/>
          </a:p>
        </p:txBody>
      </p:sp>
      <p:graphicFrame>
        <p:nvGraphicFramePr>
          <p:cNvPr id="2560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244471"/>
              </p:ext>
            </p:extLst>
          </p:nvPr>
        </p:nvGraphicFramePr>
        <p:xfrm>
          <a:off x="147638" y="5060950"/>
          <a:ext cx="292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Equation" r:id="rId4" imgW="330200" imgH="431800" progId="Equation.3">
                  <p:embed/>
                </p:oleObj>
              </mc:Choice>
              <mc:Fallback>
                <p:oleObj name="Equation" r:id="rId4" imgW="330200" imgH="431800" progId="Equation.3">
                  <p:embed/>
                  <p:pic>
                    <p:nvPicPr>
                      <p:cNvPr id="25604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5060950"/>
                        <a:ext cx="292100" cy="381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800750"/>
              </p:ext>
            </p:extLst>
          </p:nvPr>
        </p:nvGraphicFramePr>
        <p:xfrm>
          <a:off x="152400" y="5562600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" name="Equation" r:id="rId6" imgW="431800" imgH="431800" progId="Equation.3">
                  <p:embed/>
                </p:oleObj>
              </mc:Choice>
              <mc:Fallback>
                <p:oleObj name="Equation" r:id="rId6" imgW="431800" imgH="431800" progId="Equation.3">
                  <p:embed/>
                  <p:pic>
                    <p:nvPicPr>
                      <p:cNvPr id="25605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562600"/>
                        <a:ext cx="304800" cy="3048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6" name="Picture 38"/>
          <p:cNvPicPr>
            <a:picLocks noChangeAspect="1" noChangeArrowheads="1"/>
          </p:cNvPicPr>
          <p:nvPr/>
        </p:nvPicPr>
        <p:blipFill>
          <a:blip r:embed="rId8">
            <a:lum bright="36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1" y="1170047"/>
            <a:ext cx="2209799" cy="3914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Line 39"/>
          <p:cNvSpPr>
            <a:spLocks noChangeShapeType="1"/>
          </p:cNvSpPr>
          <p:nvPr/>
        </p:nvSpPr>
        <p:spPr bwMode="auto">
          <a:xfrm flipV="1">
            <a:off x="1676400" y="1965325"/>
            <a:ext cx="0" cy="155575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5608" name="Line 40"/>
          <p:cNvSpPr>
            <a:spLocks noChangeShapeType="1"/>
          </p:cNvSpPr>
          <p:nvPr/>
        </p:nvSpPr>
        <p:spPr bwMode="auto">
          <a:xfrm flipH="1">
            <a:off x="1200150" y="3227388"/>
            <a:ext cx="476250" cy="42227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5609" name="Line 41"/>
          <p:cNvSpPr>
            <a:spLocks noChangeShapeType="1"/>
          </p:cNvSpPr>
          <p:nvPr/>
        </p:nvSpPr>
        <p:spPr bwMode="auto">
          <a:xfrm flipV="1">
            <a:off x="914400" y="2049463"/>
            <a:ext cx="0" cy="8048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5610" name="Text Box 42"/>
          <p:cNvSpPr txBox="1">
            <a:spLocks noChangeArrowheads="1"/>
          </p:cNvSpPr>
          <p:nvPr/>
        </p:nvSpPr>
        <p:spPr bwMode="auto">
          <a:xfrm>
            <a:off x="758825" y="1770063"/>
            <a:ext cx="454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00" b="1"/>
              <a:t>B</a:t>
            </a:r>
            <a:r>
              <a:rPr lang="en-US" altLang="en-US" sz="1400" b="1" baseline="-25000"/>
              <a:t>o</a:t>
            </a:r>
            <a:endParaRPr lang="en-US" altLang="en-US" sz="1400" b="1"/>
          </a:p>
        </p:txBody>
      </p:sp>
      <p:sp>
        <p:nvSpPr>
          <p:cNvPr id="25611" name="Text Box 43"/>
          <p:cNvSpPr txBox="1">
            <a:spLocks noChangeArrowheads="1"/>
          </p:cNvSpPr>
          <p:nvPr/>
        </p:nvSpPr>
        <p:spPr bwMode="auto">
          <a:xfrm>
            <a:off x="1600200" y="2608263"/>
            <a:ext cx="57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/>
              <a:t>M</a:t>
            </a:r>
            <a:r>
              <a:rPr lang="en-US" altLang="en-US" sz="1400" b="1" baseline="-25000"/>
              <a:t>o</a:t>
            </a:r>
            <a:endParaRPr lang="en-US" altLang="en-US" sz="1400" b="1"/>
          </a:p>
        </p:txBody>
      </p:sp>
      <p:sp>
        <p:nvSpPr>
          <p:cNvPr id="25612" name="Line 44"/>
          <p:cNvSpPr>
            <a:spLocks noChangeShapeType="1"/>
          </p:cNvSpPr>
          <p:nvPr/>
        </p:nvSpPr>
        <p:spPr bwMode="auto">
          <a:xfrm flipV="1">
            <a:off x="1676400" y="3224213"/>
            <a:ext cx="13335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5613" name="Line 46"/>
          <p:cNvSpPr>
            <a:spLocks noChangeShapeType="1"/>
          </p:cNvSpPr>
          <p:nvPr/>
        </p:nvSpPr>
        <p:spPr bwMode="auto">
          <a:xfrm>
            <a:off x="1676400" y="2625725"/>
            <a:ext cx="190500" cy="0"/>
          </a:xfrm>
          <a:prstGeom prst="line">
            <a:avLst/>
          </a:prstGeom>
          <a:noFill/>
          <a:ln w="3175">
            <a:solidFill>
              <a:srgbClr val="FF6600"/>
            </a:solidFill>
            <a:round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5614" name="Line 47"/>
          <p:cNvSpPr>
            <a:spLocks noChangeShapeType="1"/>
          </p:cNvSpPr>
          <p:nvPr/>
        </p:nvSpPr>
        <p:spPr bwMode="auto">
          <a:xfrm>
            <a:off x="838200" y="1787525"/>
            <a:ext cx="1905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 type="arrow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5616" name="Text Box 7"/>
          <p:cNvSpPr txBox="1">
            <a:spLocks noChangeArrowheads="1"/>
          </p:cNvSpPr>
          <p:nvPr/>
        </p:nvSpPr>
        <p:spPr bwMode="auto">
          <a:xfrm>
            <a:off x="6086475" y="2441575"/>
            <a:ext cx="63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/>
              <a:t>M</a:t>
            </a:r>
            <a:r>
              <a:rPr lang="en-US" altLang="en-US" sz="2800" b="1" baseline="-25000"/>
              <a:t>o</a:t>
            </a:r>
            <a:endParaRPr lang="en-US" altLang="en-US" sz="2800" b="1"/>
          </a:p>
        </p:txBody>
      </p:sp>
      <p:sp>
        <p:nvSpPr>
          <p:cNvPr id="25617" name="Text Box 9"/>
          <p:cNvSpPr txBox="1">
            <a:spLocks noChangeArrowheads="1"/>
          </p:cNvSpPr>
          <p:nvPr/>
        </p:nvSpPr>
        <p:spPr bwMode="auto">
          <a:xfrm>
            <a:off x="4166553" y="3851396"/>
            <a:ext cx="4462462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Net Equilibrium magnetization </a:t>
            </a:r>
            <a:r>
              <a:rPr lang="en-US" altLang="en-US" sz="2000" b="1" dirty="0"/>
              <a:t>M</a:t>
            </a:r>
            <a:r>
              <a:rPr lang="en-US" altLang="en-US" sz="2000" b="1" baseline="-25000" dirty="0"/>
              <a:t>0</a:t>
            </a:r>
            <a:r>
              <a:rPr lang="en-US" altLang="en-US" sz="2000" dirty="0"/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  - </a:t>
            </a:r>
            <a:r>
              <a:rPr lang="en-US" altLang="en-US" sz="2000" dirty="0" err="1"/>
              <a:t>M</a:t>
            </a:r>
            <a:r>
              <a:rPr lang="en-US" altLang="en-US" sz="2000" baseline="-25000" dirty="0" err="1"/>
              <a:t>z</a:t>
            </a:r>
            <a:r>
              <a:rPr lang="en-US" altLang="en-US" sz="2000" dirty="0"/>
              <a:t> aligned always with </a:t>
            </a:r>
            <a:r>
              <a:rPr lang="en-US" altLang="en-US" sz="2000" b="1" dirty="0"/>
              <a:t>B</a:t>
            </a:r>
            <a:r>
              <a:rPr lang="en-US" altLang="en-US" sz="2000" b="1" baseline="-25000" dirty="0"/>
              <a:t>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  - </a:t>
            </a:r>
            <a:r>
              <a:rPr lang="en-US" altLang="en-US" sz="2000" dirty="0" err="1"/>
              <a:t>M</a:t>
            </a:r>
            <a:r>
              <a:rPr lang="en-US" altLang="en-US" sz="2000" baseline="-25000" dirty="0" err="1"/>
              <a:t>xy</a:t>
            </a:r>
            <a:r>
              <a:rPr lang="en-US" altLang="en-US" sz="2000" dirty="0"/>
              <a:t> = 0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  - M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 is the </a:t>
            </a:r>
            <a:r>
              <a:rPr lang="en-US" altLang="en-US" sz="2000" dirty="0" err="1"/>
              <a:t>vectorial</a:t>
            </a:r>
            <a:r>
              <a:rPr lang="en-US" altLang="en-US" sz="2000" dirty="0"/>
              <a:t> sum of millions of small magnetizations from the protons, which are all rotating at the same </a:t>
            </a:r>
            <a:r>
              <a:rPr lang="en-US" altLang="en-US" sz="2000" dirty="0" err="1"/>
              <a:t>Larmor</a:t>
            </a:r>
            <a:r>
              <a:rPr lang="en-US" altLang="en-US" sz="2000" dirty="0"/>
              <a:t> frequency, but out of phase </a:t>
            </a:r>
            <a:endParaRPr lang="en-US" altLang="en-US" sz="2000" baseline="-25000" dirty="0"/>
          </a:p>
        </p:txBody>
      </p:sp>
      <p:sp>
        <p:nvSpPr>
          <p:cNvPr id="25618" name="Line 102"/>
          <p:cNvSpPr>
            <a:spLocks noChangeShapeType="1"/>
          </p:cNvSpPr>
          <p:nvPr/>
        </p:nvSpPr>
        <p:spPr bwMode="auto">
          <a:xfrm flipH="1">
            <a:off x="4711700" y="3260725"/>
            <a:ext cx="1727200" cy="81597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grpSp>
        <p:nvGrpSpPr>
          <p:cNvPr id="25619" name="Group 1"/>
          <p:cNvGrpSpPr>
            <a:grpSpLocks/>
          </p:cNvGrpSpPr>
          <p:nvPr/>
        </p:nvGrpSpPr>
        <p:grpSpPr bwMode="auto">
          <a:xfrm>
            <a:off x="5883275" y="1192213"/>
            <a:ext cx="2205038" cy="2528887"/>
            <a:chOff x="5829548" y="1388942"/>
            <a:chExt cx="1524000" cy="2152770"/>
          </a:xfrm>
        </p:grpSpPr>
        <p:sp>
          <p:nvSpPr>
            <p:cNvPr id="25625" name="Line 101"/>
            <p:cNvSpPr>
              <a:spLocks noChangeShapeType="1"/>
            </p:cNvSpPr>
            <p:nvPr/>
          </p:nvSpPr>
          <p:spPr bwMode="auto">
            <a:xfrm>
              <a:off x="6439148" y="3260725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5626" name="Line 103"/>
            <p:cNvSpPr>
              <a:spLocks noChangeShapeType="1"/>
            </p:cNvSpPr>
            <p:nvPr/>
          </p:nvSpPr>
          <p:spPr bwMode="auto">
            <a:xfrm flipV="1">
              <a:off x="6439148" y="1671637"/>
              <a:ext cx="0" cy="18700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5627" name="Line 104"/>
            <p:cNvSpPr>
              <a:spLocks noChangeShapeType="1"/>
            </p:cNvSpPr>
            <p:nvPr/>
          </p:nvSpPr>
          <p:spPr bwMode="auto">
            <a:xfrm flipV="1">
              <a:off x="6439148" y="2981325"/>
              <a:ext cx="508000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5628" name="Line 105"/>
            <p:cNvSpPr>
              <a:spLocks noChangeShapeType="1"/>
            </p:cNvSpPr>
            <p:nvPr/>
          </p:nvSpPr>
          <p:spPr bwMode="auto">
            <a:xfrm flipV="1">
              <a:off x="5829548" y="3260725"/>
              <a:ext cx="7112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5629" name="Line 110"/>
            <p:cNvSpPr>
              <a:spLocks noChangeShapeType="1"/>
            </p:cNvSpPr>
            <p:nvPr/>
          </p:nvSpPr>
          <p:spPr bwMode="auto">
            <a:xfrm flipH="1" flipV="1">
              <a:off x="5829548" y="2139950"/>
              <a:ext cx="609600" cy="1120775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5630" name="Line 111"/>
            <p:cNvSpPr>
              <a:spLocks noChangeShapeType="1"/>
            </p:cNvSpPr>
            <p:nvPr/>
          </p:nvSpPr>
          <p:spPr bwMode="auto">
            <a:xfrm flipV="1">
              <a:off x="6439148" y="2232025"/>
              <a:ext cx="609600" cy="1028700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5631" name="Line 112"/>
            <p:cNvSpPr>
              <a:spLocks noChangeShapeType="1"/>
            </p:cNvSpPr>
            <p:nvPr/>
          </p:nvSpPr>
          <p:spPr bwMode="auto">
            <a:xfrm flipH="1" flipV="1">
              <a:off x="6134348" y="2325687"/>
              <a:ext cx="304800" cy="935038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5632" name="Line 116"/>
            <p:cNvSpPr>
              <a:spLocks noChangeShapeType="1"/>
            </p:cNvSpPr>
            <p:nvPr/>
          </p:nvSpPr>
          <p:spPr bwMode="auto">
            <a:xfrm flipV="1">
              <a:off x="6439148" y="2046287"/>
              <a:ext cx="406400" cy="1214438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5633" name="Line 117"/>
            <p:cNvSpPr>
              <a:spLocks noChangeShapeType="1"/>
            </p:cNvSpPr>
            <p:nvPr/>
          </p:nvSpPr>
          <p:spPr bwMode="auto">
            <a:xfrm flipH="1" flipV="1">
              <a:off x="6235948" y="2046287"/>
              <a:ext cx="203200" cy="1214438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grpSp>
          <p:nvGrpSpPr>
            <p:cNvPr id="25634" name="Group 119"/>
            <p:cNvGrpSpPr>
              <a:grpSpLocks/>
            </p:cNvGrpSpPr>
            <p:nvPr/>
          </p:nvGrpSpPr>
          <p:grpSpPr bwMode="auto">
            <a:xfrm>
              <a:off x="5829548" y="2046287"/>
              <a:ext cx="1320800" cy="279400"/>
              <a:chOff x="480" y="2592"/>
              <a:chExt cx="624" cy="144"/>
            </a:xfrm>
          </p:grpSpPr>
          <p:sp>
            <p:nvSpPr>
              <p:cNvPr id="25637" name="Oval 120"/>
              <p:cNvSpPr>
                <a:spLocks noChangeArrowheads="1"/>
              </p:cNvSpPr>
              <p:nvPr/>
            </p:nvSpPr>
            <p:spPr bwMode="auto">
              <a:xfrm>
                <a:off x="480" y="2592"/>
                <a:ext cx="624" cy="144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/>
              </a:p>
            </p:txBody>
          </p:sp>
          <p:sp>
            <p:nvSpPr>
              <p:cNvPr id="25638" name="Line 121"/>
              <p:cNvSpPr>
                <a:spLocks noChangeShapeType="1"/>
              </p:cNvSpPr>
              <p:nvPr/>
            </p:nvSpPr>
            <p:spPr bwMode="auto">
              <a:xfrm flipH="1">
                <a:off x="816" y="2592"/>
                <a:ext cx="96" cy="14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5639" name="Line 122"/>
              <p:cNvSpPr>
                <a:spLocks noChangeShapeType="1"/>
              </p:cNvSpPr>
              <p:nvPr/>
            </p:nvSpPr>
            <p:spPr bwMode="auto">
              <a:xfrm flipV="1">
                <a:off x="672" y="2736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25635" name="AutoShape 127"/>
            <p:cNvSpPr>
              <a:spLocks noChangeArrowheads="1"/>
            </p:cNvSpPr>
            <p:nvPr/>
          </p:nvSpPr>
          <p:spPr bwMode="auto">
            <a:xfrm>
              <a:off x="6337548" y="2139950"/>
              <a:ext cx="203200" cy="1120775"/>
            </a:xfrm>
            <a:prstGeom prst="upArrow">
              <a:avLst>
                <a:gd name="adj1" fmla="val 50000"/>
                <a:gd name="adj2" fmla="val 137891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25636" name="Rectangle 135"/>
            <p:cNvSpPr>
              <a:spLocks noChangeArrowheads="1"/>
            </p:cNvSpPr>
            <p:nvPr/>
          </p:nvSpPr>
          <p:spPr bwMode="auto">
            <a:xfrm>
              <a:off x="6261754" y="1388942"/>
              <a:ext cx="285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z</a:t>
              </a:r>
              <a:endParaRPr lang="en-US" altLang="it-IT" sz="1800"/>
            </a:p>
          </p:txBody>
        </p:sp>
      </p:grpSp>
      <p:sp>
        <p:nvSpPr>
          <p:cNvPr id="25620" name="Line 41"/>
          <p:cNvSpPr>
            <a:spLocks noChangeShapeType="1"/>
          </p:cNvSpPr>
          <p:nvPr/>
        </p:nvSpPr>
        <p:spPr bwMode="auto">
          <a:xfrm flipV="1">
            <a:off x="5449888" y="1647825"/>
            <a:ext cx="0" cy="8048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5621" name="Text Box 42"/>
          <p:cNvSpPr txBox="1">
            <a:spLocks noChangeArrowheads="1"/>
          </p:cNvSpPr>
          <p:nvPr/>
        </p:nvSpPr>
        <p:spPr bwMode="auto">
          <a:xfrm>
            <a:off x="5208588" y="1292225"/>
            <a:ext cx="454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00" b="1"/>
              <a:t>B</a:t>
            </a:r>
            <a:r>
              <a:rPr lang="en-US" altLang="en-US" sz="1400" b="1" baseline="-25000"/>
              <a:t>o</a:t>
            </a:r>
            <a:endParaRPr lang="en-US" altLang="en-US" sz="1400" b="1"/>
          </a:p>
        </p:txBody>
      </p:sp>
      <p:sp>
        <p:nvSpPr>
          <p:cNvPr id="25622" name="Rectangle 2"/>
          <p:cNvSpPr>
            <a:spLocks noChangeArrowheads="1"/>
          </p:cNvSpPr>
          <p:nvPr/>
        </p:nvSpPr>
        <p:spPr bwMode="auto">
          <a:xfrm>
            <a:off x="7939088" y="332105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x</a:t>
            </a:r>
            <a:endParaRPr lang="en-US" altLang="it-IT" sz="2000"/>
          </a:p>
        </p:txBody>
      </p:sp>
      <p:sp>
        <p:nvSpPr>
          <p:cNvPr id="25623" name="Rectangle 55"/>
          <p:cNvSpPr>
            <a:spLocks noChangeArrowheads="1"/>
          </p:cNvSpPr>
          <p:nvPr/>
        </p:nvSpPr>
        <p:spPr bwMode="auto">
          <a:xfrm>
            <a:off x="7500938" y="278765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y</a:t>
            </a:r>
            <a:endParaRPr lang="en-US" altLang="it-IT" sz="2000"/>
          </a:p>
        </p:txBody>
      </p:sp>
      <p:graphicFrame>
        <p:nvGraphicFramePr>
          <p:cNvPr id="256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482179"/>
              </p:ext>
            </p:extLst>
          </p:nvPr>
        </p:nvGraphicFramePr>
        <p:xfrm>
          <a:off x="7395596" y="1057941"/>
          <a:ext cx="1216900" cy="466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Equation" r:id="rId9" imgW="596880" imgH="228600" progId="Equation.3">
                  <p:embed/>
                </p:oleObj>
              </mc:Choice>
              <mc:Fallback>
                <p:oleObj name="Equation" r:id="rId9" imgW="596880" imgH="228600" progId="Equation.3">
                  <p:embed/>
                  <p:pic>
                    <p:nvPicPr>
                      <p:cNvPr id="256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5596" y="1057941"/>
                        <a:ext cx="1216900" cy="46635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ttangolo 2"/>
          <p:cNvSpPr/>
          <p:nvPr/>
        </p:nvSpPr>
        <p:spPr>
          <a:xfrm>
            <a:off x="0" y="0"/>
            <a:ext cx="9144000" cy="951064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Sample in static magnetic field: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equilibrium magnetization</a:t>
            </a:r>
            <a:endParaRPr lang="en-GB" sz="32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65008" y="5887532"/>
            <a:ext cx="44755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en-US" sz="2000" dirty="0">
                <a:sym typeface="Symbol" panose="05050102010706020507" pitchFamily="18" charset="2"/>
              </a:rPr>
              <a:t></a:t>
            </a:r>
            <a:r>
              <a:rPr lang="en-US" altLang="en-US" sz="2000" baseline="-25000" dirty="0">
                <a:sym typeface="Symbol" panose="05050102010706020507" pitchFamily="18" charset="2"/>
              </a:rPr>
              <a:t>0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9368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ChangeArrowheads="1"/>
          </p:cNvSpPr>
          <p:nvPr/>
        </p:nvSpPr>
        <p:spPr bwMode="auto">
          <a:xfrm>
            <a:off x="1752600" y="2209800"/>
            <a:ext cx="6858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800" b="1" dirty="0"/>
              <a:t>NMR Signal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rgbClr val="00B050"/>
                </a:solidFill>
              </a:rPr>
              <a:t>Equilibrium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magnetization </a:t>
            </a:r>
            <a:r>
              <a:rPr lang="en-US" altLang="en-US" sz="2400" dirty="0"/>
              <a:t>(</a:t>
            </a:r>
            <a:r>
              <a:rPr lang="en-US" altLang="en-US" sz="2400" b="1" dirty="0"/>
              <a:t>Mo</a:t>
            </a:r>
            <a:r>
              <a:rPr lang="en-US" altLang="en-US" sz="2400" dirty="0" smtClean="0"/>
              <a:t>)</a:t>
            </a:r>
            <a:endParaRPr lang="en-US" altLang="en-US" sz="2400" b="1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Excitation</a:t>
            </a:r>
            <a:r>
              <a:rPr lang="en-US" altLang="en-US" sz="2400" dirty="0"/>
              <a:t> of </a:t>
            </a:r>
            <a:r>
              <a:rPr lang="en-US" altLang="en-US" sz="2400" b="1" dirty="0" smtClean="0"/>
              <a:t>Mo </a:t>
            </a:r>
            <a:r>
              <a:rPr lang="en-US" altLang="en-US" sz="2400" dirty="0" smtClean="0"/>
              <a:t>away from equilibrium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Relaxation</a:t>
            </a:r>
            <a:r>
              <a:rPr lang="en-US" altLang="en-US" sz="2400" dirty="0"/>
              <a:t> of </a:t>
            </a:r>
            <a:r>
              <a:rPr lang="en-US" altLang="en-US" sz="2400" b="1" dirty="0" smtClean="0"/>
              <a:t>Mo </a:t>
            </a:r>
            <a:r>
              <a:rPr lang="en-US" altLang="en-US" sz="2400" dirty="0" smtClean="0"/>
              <a:t>to equilibrium</a:t>
            </a:r>
            <a:endParaRPr lang="en-US" altLang="en-US" sz="2400" dirty="0"/>
          </a:p>
        </p:txBody>
      </p:sp>
      <p:sp>
        <p:nvSpPr>
          <p:cNvPr id="5" name="Rettangolo 2"/>
          <p:cNvSpPr/>
          <p:nvPr/>
        </p:nvSpPr>
        <p:spPr>
          <a:xfrm>
            <a:off x="0" y="0"/>
            <a:ext cx="9144000" cy="1174749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Quick review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ight Arrow 7"/>
          <p:cNvSpPr/>
          <p:nvPr/>
        </p:nvSpPr>
        <p:spPr>
          <a:xfrm>
            <a:off x="1143000" y="3432133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77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803" y="1524000"/>
            <a:ext cx="8305800" cy="2514600"/>
          </a:xfrm>
          <a:noFill/>
        </p:spPr>
        <p:txBody>
          <a:bodyPr lIns="90488" tIns="44450" rIns="90488" bIns="44450"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it-IT" sz="2400" dirty="0" smtClean="0">
                <a:latin typeface="Arial" panose="020B0604020202020204" pitchFamily="34" charset="0"/>
              </a:rPr>
              <a:t>Magnetization excitation: radio frequency (RF) pulse at </a:t>
            </a:r>
            <a:r>
              <a:rPr lang="en-US" altLang="it-IT" sz="2400" dirty="0" err="1" smtClean="0">
                <a:latin typeface="Arial" panose="020B0604020202020204" pitchFamily="34" charset="0"/>
              </a:rPr>
              <a:t>Larmor</a:t>
            </a:r>
            <a:r>
              <a:rPr lang="en-US" altLang="it-IT" sz="2400" dirty="0" smtClean="0">
                <a:latin typeface="Arial" panose="020B0604020202020204" pitchFamily="34" charset="0"/>
              </a:rPr>
              <a:t> frequency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it-IT" sz="24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it-IT" sz="2400" dirty="0" smtClean="0">
                <a:latin typeface="Arial" panose="020B0604020202020204" pitchFamily="34" charset="0"/>
              </a:rPr>
              <a:t>Need a resonant driving force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it-IT" sz="2400" dirty="0" smtClean="0">
              <a:latin typeface="Arial" panose="020B0604020202020204" pitchFamily="34" charset="0"/>
            </a:endParaRPr>
          </a:p>
          <a:p>
            <a:pPr defTabSz="893763">
              <a:lnSpc>
                <a:spcPct val="90000"/>
              </a:lnSpc>
            </a:pPr>
            <a:r>
              <a:rPr lang="en-US" altLang="it-IT" sz="24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Like pushing a child on a swing</a:t>
            </a:r>
          </a:p>
          <a:p>
            <a:pPr marL="0" indent="0" defTabSz="893763">
              <a:lnSpc>
                <a:spcPct val="90000"/>
              </a:lnSpc>
              <a:buNone/>
            </a:pPr>
            <a:endParaRPr lang="en-US" altLang="it-IT" sz="2400" dirty="0" smtClean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defTabSz="893763">
              <a:lnSpc>
                <a:spcPct val="90000"/>
              </a:lnSpc>
            </a:pPr>
            <a:r>
              <a:rPr lang="en-US" altLang="it-IT" sz="24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Child will absorb energy only if </a:t>
            </a:r>
          </a:p>
          <a:p>
            <a:pPr marL="0" indent="0" defTabSz="893763">
              <a:lnSpc>
                <a:spcPct val="90000"/>
              </a:lnSpc>
              <a:buNone/>
            </a:pPr>
            <a:r>
              <a:rPr lang="en-US" altLang="it-IT" sz="2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it-IT" sz="24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   transmitted at the right frequency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it-IT" sz="24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9700" name="Picture 5" descr="s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57400"/>
            <a:ext cx="4191000" cy="447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2"/>
          <p:cNvSpPr/>
          <p:nvPr/>
        </p:nvSpPr>
        <p:spPr>
          <a:xfrm>
            <a:off x="0" y="0"/>
            <a:ext cx="9144000" cy="1174749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Magnetization excitation needs resonance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673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nonrotb1ti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916113"/>
            <a:ext cx="4897438" cy="40814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pic>
      <p:sp>
        <p:nvSpPr>
          <p:cNvPr id="31748" name="TextBox 9"/>
          <p:cNvSpPr txBox="1">
            <a:spLocks noChangeArrowheads="1"/>
          </p:cNvSpPr>
          <p:nvPr/>
        </p:nvSpPr>
        <p:spPr bwMode="auto">
          <a:xfrm>
            <a:off x="971550" y="6021388"/>
            <a:ext cx="7119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/>
              <a:t>Source: Brian Hargreaves (mrsrl.stanford.edu/~brian/mri-movies/ ) </a:t>
            </a:r>
          </a:p>
        </p:txBody>
      </p:sp>
      <p:sp>
        <p:nvSpPr>
          <p:cNvPr id="6" name="Rettangolo 2"/>
          <p:cNvSpPr/>
          <p:nvPr/>
        </p:nvSpPr>
        <p:spPr>
          <a:xfrm>
            <a:off x="0" y="0"/>
            <a:ext cx="9144000" cy="1174749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Excitation of the magnetization with an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external RF field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395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12"/>
          <p:cNvSpPr>
            <a:spLocks noChangeArrowheads="1"/>
          </p:cNvSpPr>
          <p:nvPr/>
        </p:nvSpPr>
        <p:spPr bwMode="auto">
          <a:xfrm>
            <a:off x="120241" y="958612"/>
            <a:ext cx="31502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 b="1" dirty="0"/>
              <a:t>Equilibrium </a:t>
            </a:r>
            <a:r>
              <a:rPr lang="it-IT" altLang="it-IT" sz="2000" b="1" dirty="0" smtClean="0"/>
              <a:t>magnetization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 b="1" dirty="0"/>
              <a:t>i</a:t>
            </a:r>
            <a:r>
              <a:rPr lang="it-IT" altLang="it-IT" sz="2000" b="1" dirty="0" smtClean="0"/>
              <a:t>n B</a:t>
            </a:r>
            <a:r>
              <a:rPr lang="it-IT" altLang="it-IT" sz="2000" b="1" baseline="-25000" dirty="0" smtClean="0"/>
              <a:t>0</a:t>
            </a:r>
            <a:r>
              <a:rPr lang="it-IT" altLang="it-IT" sz="2000" b="1" dirty="0" smtClean="0"/>
              <a:t> magnetic field</a:t>
            </a:r>
            <a:endParaRPr lang="it-IT" altLang="it-IT" sz="2000" b="1" dirty="0"/>
          </a:p>
        </p:txBody>
      </p:sp>
      <p:sp>
        <p:nvSpPr>
          <p:cNvPr id="1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happens immediately after a RF pulse?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Line 235"/>
          <p:cNvSpPr>
            <a:spLocks noChangeShapeType="1"/>
          </p:cNvSpPr>
          <p:nvPr/>
        </p:nvSpPr>
        <p:spPr bwMode="auto">
          <a:xfrm flipH="1" flipV="1">
            <a:off x="6515100" y="2836953"/>
            <a:ext cx="742950" cy="412750"/>
          </a:xfrm>
          <a:prstGeom prst="line">
            <a:avLst/>
          </a:prstGeom>
          <a:noFill/>
          <a:ln w="127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" name="Line 236"/>
          <p:cNvSpPr>
            <a:spLocks noChangeShapeType="1"/>
          </p:cNvSpPr>
          <p:nvPr/>
        </p:nvSpPr>
        <p:spPr bwMode="auto">
          <a:xfrm flipV="1">
            <a:off x="5453062" y="3521165"/>
            <a:ext cx="2297113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" name="Line 237"/>
          <p:cNvSpPr>
            <a:spLocks noChangeShapeType="1"/>
          </p:cNvSpPr>
          <p:nvPr/>
        </p:nvSpPr>
        <p:spPr bwMode="auto">
          <a:xfrm flipV="1">
            <a:off x="6500812" y="1981290"/>
            <a:ext cx="0" cy="2224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9" name="Rectangle 238"/>
          <p:cNvSpPr>
            <a:spLocks noChangeArrowheads="1"/>
          </p:cNvSpPr>
          <p:nvPr/>
        </p:nvSpPr>
        <p:spPr bwMode="auto">
          <a:xfrm>
            <a:off x="7713662" y="4918165"/>
            <a:ext cx="28733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8" tIns="28575" rIns="71438" bIns="28575">
            <a:spAutoFit/>
          </a:bodyPr>
          <a:lstStyle>
            <a:lvl1pPr defTabSz="1023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239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239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239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239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Helvetica" panose="020B0604020202020204" pitchFamily="34" charset="0"/>
              </a:rPr>
              <a:t>x</a:t>
            </a:r>
          </a:p>
        </p:txBody>
      </p:sp>
      <p:sp>
        <p:nvSpPr>
          <p:cNvPr id="20" name="Rectangle 239"/>
          <p:cNvSpPr>
            <a:spLocks noChangeArrowheads="1"/>
          </p:cNvSpPr>
          <p:nvPr/>
        </p:nvSpPr>
        <p:spPr bwMode="auto">
          <a:xfrm>
            <a:off x="5260975" y="4508590"/>
            <a:ext cx="2873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8" tIns="28575" rIns="71438" bIns="28575">
            <a:spAutoFit/>
          </a:bodyPr>
          <a:lstStyle>
            <a:lvl1pPr defTabSz="1023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239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239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239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239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Helvetica" panose="020B0604020202020204" pitchFamily="34" charset="0"/>
              </a:rPr>
              <a:t>y</a:t>
            </a:r>
          </a:p>
        </p:txBody>
      </p:sp>
      <p:sp>
        <p:nvSpPr>
          <p:cNvPr id="21" name="Rectangle 240"/>
          <p:cNvSpPr>
            <a:spLocks noChangeArrowheads="1"/>
          </p:cNvSpPr>
          <p:nvPr/>
        </p:nvSpPr>
        <p:spPr bwMode="auto">
          <a:xfrm>
            <a:off x="6221412" y="1692365"/>
            <a:ext cx="27305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8" tIns="28575" rIns="71438" bIns="28575">
            <a:spAutoFit/>
          </a:bodyPr>
          <a:lstStyle>
            <a:lvl1pPr defTabSz="1023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239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239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239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239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Helvetica" panose="020B0604020202020204" pitchFamily="34" charset="0"/>
              </a:rPr>
              <a:t>z</a:t>
            </a:r>
          </a:p>
        </p:txBody>
      </p:sp>
      <p:sp>
        <p:nvSpPr>
          <p:cNvPr id="22" name="Line 241"/>
          <p:cNvSpPr>
            <a:spLocks noChangeShapeType="1"/>
          </p:cNvSpPr>
          <p:nvPr/>
        </p:nvSpPr>
        <p:spPr bwMode="auto">
          <a:xfrm flipV="1">
            <a:off x="6554001" y="3265578"/>
            <a:ext cx="769280" cy="94615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headEnd/>
            <a:tailEnd type="triangl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s-AR"/>
          </a:p>
        </p:txBody>
      </p:sp>
      <p:sp>
        <p:nvSpPr>
          <p:cNvPr id="24" name="Line 243"/>
          <p:cNvSpPr>
            <a:spLocks noChangeShapeType="1"/>
          </p:cNvSpPr>
          <p:nvPr/>
        </p:nvSpPr>
        <p:spPr bwMode="auto">
          <a:xfrm>
            <a:off x="7258050" y="3314790"/>
            <a:ext cx="0" cy="1296988"/>
          </a:xfrm>
          <a:prstGeom prst="line">
            <a:avLst/>
          </a:prstGeom>
          <a:noFill/>
          <a:ln w="127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5" name="Line 244"/>
          <p:cNvSpPr>
            <a:spLocks noChangeShapeType="1"/>
          </p:cNvSpPr>
          <p:nvPr/>
        </p:nvSpPr>
        <p:spPr bwMode="auto">
          <a:xfrm>
            <a:off x="5307012" y="3444965"/>
            <a:ext cx="2382838" cy="1439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6" name="Rectangle 245"/>
          <p:cNvSpPr>
            <a:spLocks noChangeArrowheads="1"/>
          </p:cNvSpPr>
          <p:nvPr/>
        </p:nvSpPr>
        <p:spPr bwMode="auto">
          <a:xfrm>
            <a:off x="6450012" y="4511765"/>
            <a:ext cx="7620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M</a:t>
            </a:r>
            <a:r>
              <a:rPr lang="en-US" altLang="en-US" sz="2400" b="1" baseline="-25000">
                <a:latin typeface="Arial" panose="020B0604020202020204" pitchFamily="34" charset="0"/>
              </a:rPr>
              <a:t>xy</a:t>
            </a:r>
            <a:endParaRPr lang="en-US" altLang="en-US" sz="2000" b="1" baseline="-25000">
              <a:latin typeface="Arial" panose="020B0604020202020204" pitchFamily="34" charset="0"/>
            </a:endParaRPr>
          </a:p>
        </p:txBody>
      </p:sp>
      <p:sp>
        <p:nvSpPr>
          <p:cNvPr id="27" name="Rectangle 246"/>
          <p:cNvSpPr>
            <a:spLocks noChangeArrowheads="1"/>
          </p:cNvSpPr>
          <p:nvPr/>
        </p:nvSpPr>
        <p:spPr bwMode="auto">
          <a:xfrm>
            <a:off x="5992812" y="3103653"/>
            <a:ext cx="6858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M</a:t>
            </a:r>
            <a:r>
              <a:rPr lang="en-US" altLang="en-US" sz="2400" b="1" baseline="-25000">
                <a:latin typeface="Arial" panose="020B0604020202020204" pitchFamily="34" charset="0"/>
              </a:rPr>
              <a:t>z</a:t>
            </a:r>
          </a:p>
        </p:txBody>
      </p:sp>
      <p:sp>
        <p:nvSpPr>
          <p:cNvPr id="28" name="Line 247"/>
          <p:cNvSpPr>
            <a:spLocks noChangeShapeType="1"/>
          </p:cNvSpPr>
          <p:nvPr/>
        </p:nvSpPr>
        <p:spPr bwMode="auto">
          <a:xfrm>
            <a:off x="6526212" y="4206965"/>
            <a:ext cx="744538" cy="392113"/>
          </a:xfrm>
          <a:prstGeom prst="line">
            <a:avLst/>
          </a:prstGeom>
          <a:ln w="76200">
            <a:solidFill>
              <a:srgbClr val="C00000"/>
            </a:solidFill>
            <a:headEnd/>
            <a:tailEnd type="triangl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s-AR"/>
          </a:p>
        </p:txBody>
      </p:sp>
      <p:sp>
        <p:nvSpPr>
          <p:cNvPr id="29" name="Line 248"/>
          <p:cNvSpPr>
            <a:spLocks noChangeShapeType="1"/>
          </p:cNvSpPr>
          <p:nvPr/>
        </p:nvSpPr>
        <p:spPr bwMode="auto">
          <a:xfrm flipV="1">
            <a:off x="6526212" y="2911565"/>
            <a:ext cx="0" cy="1279525"/>
          </a:xfrm>
          <a:prstGeom prst="line">
            <a:avLst/>
          </a:prstGeom>
          <a:ln w="76200">
            <a:solidFill>
              <a:srgbClr val="0070C0"/>
            </a:solidFill>
            <a:headEnd/>
            <a:tailEnd type="triangl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s-AR"/>
          </a:p>
        </p:txBody>
      </p:sp>
      <p:sp>
        <p:nvSpPr>
          <p:cNvPr id="30" name="Rectangle 249"/>
          <p:cNvSpPr>
            <a:spLocks noChangeArrowheads="1"/>
          </p:cNvSpPr>
          <p:nvPr/>
        </p:nvSpPr>
        <p:spPr bwMode="auto">
          <a:xfrm>
            <a:off x="4243449" y="5552184"/>
            <a:ext cx="4888017" cy="10038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M:</a:t>
            </a:r>
            <a:r>
              <a:rPr lang="en-US" altLang="en-US" sz="1800" b="1" dirty="0" smtClean="0">
                <a:solidFill>
                  <a:srgbClr val="385D8A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magnetization rotated by RF pulse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 err="1" smtClean="0">
                <a:solidFill>
                  <a:srgbClr val="385D8A"/>
                </a:solidFill>
                <a:latin typeface="Arial" panose="020B0604020202020204" pitchFamily="34" charset="0"/>
              </a:rPr>
              <a:t>M</a:t>
            </a:r>
            <a:r>
              <a:rPr lang="en-US" altLang="en-US" sz="1800" b="1" baseline="-25000" dirty="0" err="1" smtClean="0">
                <a:solidFill>
                  <a:srgbClr val="385D8A"/>
                </a:solidFill>
                <a:latin typeface="Arial" panose="020B0604020202020204" pitchFamily="34" charset="0"/>
              </a:rPr>
              <a:t>z</a:t>
            </a:r>
            <a:r>
              <a:rPr lang="en-US" altLang="en-US" sz="1800" b="1" baseline="-25000" dirty="0" smtClean="0">
                <a:solidFill>
                  <a:srgbClr val="385D8A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385D8A"/>
                </a:solidFill>
                <a:latin typeface="Arial" panose="020B0604020202020204" pitchFamily="34" charset="0"/>
              </a:rPr>
              <a:t>= </a:t>
            </a:r>
            <a:r>
              <a:rPr lang="en-US" altLang="en-US" sz="1800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</a:t>
            </a:r>
            <a:r>
              <a:rPr lang="en-US" altLang="en-US" sz="1800" b="1" baseline="-25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0</a:t>
            </a:r>
            <a:r>
              <a:rPr lang="en-US" altLang="en-US" sz="1800" b="1" dirty="0" smtClean="0">
                <a:solidFill>
                  <a:srgbClr val="385D8A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latin typeface="Arial" panose="020B0604020202020204" pitchFamily="34" charset="0"/>
              </a:rPr>
              <a:t>cos(</a:t>
            </a: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en-US" sz="1800" b="1" dirty="0" smtClean="0">
                <a:latin typeface="Arial" panose="020B0604020202020204" pitchFamily="34" charset="0"/>
              </a:rPr>
              <a:t>)</a:t>
            </a:r>
            <a:r>
              <a:rPr lang="en-US" altLang="en-US" sz="1800" b="1" dirty="0" smtClean="0">
                <a:solidFill>
                  <a:srgbClr val="385D8A"/>
                </a:solidFill>
                <a:latin typeface="Arial" panose="020B0604020202020204" pitchFamily="34" charset="0"/>
              </a:rPr>
              <a:t>, longitudinal magnetization</a:t>
            </a:r>
            <a:endParaRPr lang="en-US" altLang="en-US" sz="1800" b="1" dirty="0">
              <a:solidFill>
                <a:srgbClr val="385D8A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</a:t>
            </a:r>
            <a:r>
              <a:rPr lang="en-US" altLang="en-US" sz="1800" b="1" baseline="-25000" dirty="0" err="1">
                <a:solidFill>
                  <a:srgbClr val="C00000"/>
                </a:solidFill>
                <a:latin typeface="Arial" panose="020B0604020202020204" pitchFamily="34" charset="0"/>
              </a:rPr>
              <a:t>xy</a:t>
            </a: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 = </a:t>
            </a:r>
            <a:r>
              <a:rPr lang="en-US" altLang="en-US" sz="1800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</a:t>
            </a:r>
            <a:r>
              <a:rPr lang="en-US" altLang="en-US" sz="1800" b="1" baseline="-25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0</a:t>
            </a:r>
            <a:r>
              <a:rPr lang="en-US" altLang="en-US" sz="18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latin typeface="Arial" panose="020B0604020202020204" pitchFamily="34" charset="0"/>
              </a:rPr>
              <a:t>sin(</a:t>
            </a: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en-US" sz="1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transverse magnetization</a:t>
            </a:r>
            <a:endParaRPr lang="en-US" altLang="en-US" sz="1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250"/>
          <p:cNvSpPr>
            <a:spLocks noChangeArrowheads="1"/>
          </p:cNvSpPr>
          <p:nvPr/>
        </p:nvSpPr>
        <p:spPr bwMode="auto">
          <a:xfrm>
            <a:off x="6541670" y="3505200"/>
            <a:ext cx="3337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alt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95376" y="3005783"/>
            <a:ext cx="397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</a:t>
            </a:r>
            <a:endParaRPr lang="es-AR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Line 236"/>
          <p:cNvSpPr>
            <a:spLocks noChangeShapeType="1"/>
          </p:cNvSpPr>
          <p:nvPr/>
        </p:nvSpPr>
        <p:spPr bwMode="auto">
          <a:xfrm flipV="1">
            <a:off x="527050" y="3429000"/>
            <a:ext cx="2297113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6" name="Line 237"/>
          <p:cNvSpPr>
            <a:spLocks noChangeShapeType="1"/>
          </p:cNvSpPr>
          <p:nvPr/>
        </p:nvSpPr>
        <p:spPr bwMode="auto">
          <a:xfrm flipV="1">
            <a:off x="1574800" y="1889125"/>
            <a:ext cx="0" cy="2224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" name="Rectangle 238"/>
          <p:cNvSpPr>
            <a:spLocks noChangeArrowheads="1"/>
          </p:cNvSpPr>
          <p:nvPr/>
        </p:nvSpPr>
        <p:spPr bwMode="auto">
          <a:xfrm>
            <a:off x="2787650" y="4826000"/>
            <a:ext cx="28733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8" tIns="28575" rIns="71438" bIns="28575">
            <a:spAutoFit/>
          </a:bodyPr>
          <a:lstStyle>
            <a:lvl1pPr defTabSz="1023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239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239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239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239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Helvetica" panose="020B0604020202020204" pitchFamily="34" charset="0"/>
              </a:rPr>
              <a:t>x</a:t>
            </a:r>
          </a:p>
        </p:txBody>
      </p:sp>
      <p:sp>
        <p:nvSpPr>
          <p:cNvPr id="38" name="Rectangle 239"/>
          <p:cNvSpPr>
            <a:spLocks noChangeArrowheads="1"/>
          </p:cNvSpPr>
          <p:nvPr/>
        </p:nvSpPr>
        <p:spPr bwMode="auto">
          <a:xfrm>
            <a:off x="334963" y="4416425"/>
            <a:ext cx="2873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8" tIns="28575" rIns="71438" bIns="28575">
            <a:spAutoFit/>
          </a:bodyPr>
          <a:lstStyle>
            <a:lvl1pPr defTabSz="1023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239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239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239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239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Helvetica" panose="020B0604020202020204" pitchFamily="34" charset="0"/>
              </a:rPr>
              <a:t>y</a:t>
            </a:r>
          </a:p>
        </p:txBody>
      </p:sp>
      <p:sp>
        <p:nvSpPr>
          <p:cNvPr id="39" name="Rectangle 240"/>
          <p:cNvSpPr>
            <a:spLocks noChangeArrowheads="1"/>
          </p:cNvSpPr>
          <p:nvPr/>
        </p:nvSpPr>
        <p:spPr bwMode="auto">
          <a:xfrm>
            <a:off x="1295400" y="1738082"/>
            <a:ext cx="254001" cy="31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1438" tIns="28575" rIns="71438" bIns="28575">
            <a:spAutoFit/>
          </a:bodyPr>
          <a:lstStyle>
            <a:lvl1pPr defTabSz="1023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239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239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239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239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it-IT" sz="2000" b="1" dirty="0">
                <a:latin typeface="Helvetica" panose="020B0604020202020204" pitchFamily="34" charset="0"/>
              </a:rPr>
              <a:t>z</a:t>
            </a:r>
          </a:p>
        </p:txBody>
      </p:sp>
      <p:sp>
        <p:nvSpPr>
          <p:cNvPr id="40" name="Line 241"/>
          <p:cNvSpPr>
            <a:spLocks noChangeShapeType="1"/>
          </p:cNvSpPr>
          <p:nvPr/>
        </p:nvSpPr>
        <p:spPr bwMode="auto">
          <a:xfrm flipH="1" flipV="1">
            <a:off x="1574800" y="2372516"/>
            <a:ext cx="22926" cy="1740697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headEnd/>
            <a:tailEnd type="triangl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s-AR"/>
          </a:p>
        </p:txBody>
      </p:sp>
      <p:sp>
        <p:nvSpPr>
          <p:cNvPr id="43" name="Line 244"/>
          <p:cNvSpPr>
            <a:spLocks noChangeShapeType="1"/>
          </p:cNvSpPr>
          <p:nvPr/>
        </p:nvSpPr>
        <p:spPr bwMode="auto">
          <a:xfrm>
            <a:off x="381000" y="3352800"/>
            <a:ext cx="2382838" cy="1439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0" name="Rectangle 251"/>
          <p:cNvSpPr>
            <a:spLocks noChangeArrowheads="1"/>
          </p:cNvSpPr>
          <p:nvPr/>
        </p:nvSpPr>
        <p:spPr bwMode="auto">
          <a:xfrm>
            <a:off x="3111628" y="1823775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RF excitation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800" dirty="0">
                <a:latin typeface="Arial" panose="020B0604020202020204" pitchFamily="34" charset="0"/>
              </a:rPr>
              <a:t>flip angle 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it-IT" sz="18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20771" y="2242477"/>
            <a:ext cx="492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</a:t>
            </a:r>
            <a:r>
              <a:rPr lang="en-US" altLang="en-US" sz="2000" b="1" baseline="-25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0</a:t>
            </a:r>
            <a:endParaRPr lang="es-AR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Arc 1"/>
          <p:cNvSpPr/>
          <p:nvPr/>
        </p:nvSpPr>
        <p:spPr>
          <a:xfrm rot="19791047">
            <a:off x="6409675" y="3589136"/>
            <a:ext cx="528424" cy="348353"/>
          </a:xfrm>
          <a:prstGeom prst="arc">
            <a:avLst>
              <a:gd name="adj1" fmla="val 16200000"/>
              <a:gd name="adj2" fmla="val 19208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Rectangle 249"/>
          <p:cNvSpPr>
            <a:spLocks noChangeArrowheads="1"/>
          </p:cNvSpPr>
          <p:nvPr/>
        </p:nvSpPr>
        <p:spPr bwMode="auto">
          <a:xfrm>
            <a:off x="120241" y="5575997"/>
            <a:ext cx="3461159" cy="3708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</a:t>
            </a:r>
            <a:r>
              <a:rPr lang="en-US" altLang="en-US" sz="1800" b="1" baseline="-250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0</a:t>
            </a:r>
            <a:r>
              <a:rPr lang="en-US" altLang="en-US" sz="1800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:</a:t>
            </a:r>
            <a:r>
              <a:rPr lang="en-US" altLang="en-US" sz="1800" b="1" dirty="0" smtClean="0">
                <a:solidFill>
                  <a:srgbClr val="385D8A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magnetization at equilibrium</a:t>
            </a:r>
            <a:endParaRPr lang="en-US" altLang="en-US" sz="1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12"/>
          <p:cNvSpPr>
            <a:spLocks noChangeArrowheads="1"/>
          </p:cNvSpPr>
          <p:nvPr/>
        </p:nvSpPr>
        <p:spPr bwMode="auto">
          <a:xfrm>
            <a:off x="4243449" y="989429"/>
            <a:ext cx="43768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 b="1" dirty="0" smtClean="0"/>
              <a:t>Magnetization after absorbing the RF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 b="1" dirty="0" smtClean="0"/>
              <a:t>energy and rotating a fling angle </a:t>
            </a:r>
            <a:r>
              <a:rPr lang="it-IT" altLang="it-IT" sz="2000" b="1" dirty="0" smtClean="0">
                <a:sym typeface="Symbol" panose="05050102010706020507" pitchFamily="18" charset="2"/>
              </a:rPr>
              <a:t></a:t>
            </a:r>
            <a:endParaRPr lang="it-IT" altLang="it-IT" sz="2000" b="1" dirty="0"/>
          </a:p>
        </p:txBody>
      </p:sp>
      <p:sp>
        <p:nvSpPr>
          <p:cNvPr id="54" name="AutoShape 41"/>
          <p:cNvSpPr>
            <a:spLocks noChangeArrowheads="1"/>
          </p:cNvSpPr>
          <p:nvPr/>
        </p:nvSpPr>
        <p:spPr bwMode="auto">
          <a:xfrm>
            <a:off x="3412272" y="2581685"/>
            <a:ext cx="406259" cy="329880"/>
          </a:xfrm>
          <a:prstGeom prst="lightningBol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55" name="Text Box 42"/>
          <p:cNvSpPr txBox="1">
            <a:spLocks noChangeArrowheads="1"/>
          </p:cNvSpPr>
          <p:nvPr/>
        </p:nvSpPr>
        <p:spPr bwMode="auto">
          <a:xfrm>
            <a:off x="3771661" y="2548281"/>
            <a:ext cx="4955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Times" panose="02020603050405020304" pitchFamily="18" charset="0"/>
              </a:rPr>
              <a:t>RF</a:t>
            </a:r>
          </a:p>
        </p:txBody>
      </p:sp>
      <p:graphicFrame>
        <p:nvGraphicFramePr>
          <p:cNvPr id="56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924781"/>
              </p:ext>
            </p:extLst>
          </p:nvPr>
        </p:nvGraphicFramePr>
        <p:xfrm>
          <a:off x="3370549" y="2905371"/>
          <a:ext cx="928519" cy="419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Equation" r:id="rId3" imgW="596900" imgH="228600" progId="Equation.3">
                  <p:embed/>
                </p:oleObj>
              </mc:Choice>
              <mc:Fallback>
                <p:oleObj name="Equation" r:id="rId3" imgW="596900" imgH="228600" progId="Equation.3">
                  <p:embed/>
                  <p:pic>
                    <p:nvPicPr>
                      <p:cNvPr id="20518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549" y="2905371"/>
                        <a:ext cx="928519" cy="4199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>
          <a:xfrm>
            <a:off x="3502582" y="3313907"/>
            <a:ext cx="1021385" cy="66040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166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1" grpId="0"/>
      <p:bldP spid="33" grpId="0"/>
      <p:bldP spid="50" grpId="0"/>
      <p:bldP spid="2" grpId="0" animBg="1"/>
      <p:bldP spid="53" grpId="0"/>
      <p:bldP spid="54" grpId="0" animBg="1"/>
      <p:bldP spid="55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ChangeArrowheads="1"/>
          </p:cNvSpPr>
          <p:nvPr/>
        </p:nvSpPr>
        <p:spPr bwMode="auto">
          <a:xfrm>
            <a:off x="1752600" y="2209800"/>
            <a:ext cx="6858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800" b="1" dirty="0"/>
              <a:t>NMR Signal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rgbClr val="00B050"/>
                </a:solidFill>
              </a:rPr>
              <a:t>Equilibrium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magnetization </a:t>
            </a:r>
            <a:r>
              <a:rPr lang="en-US" altLang="en-US" sz="2400" dirty="0"/>
              <a:t>(</a:t>
            </a:r>
            <a:r>
              <a:rPr lang="en-US" altLang="en-US" sz="2400" b="1" dirty="0"/>
              <a:t>Mo</a:t>
            </a:r>
            <a:r>
              <a:rPr lang="en-US" altLang="en-US" sz="2400" dirty="0"/>
              <a:t>)     </a:t>
            </a:r>
            <a:r>
              <a:rPr lang="en-US" altLang="en-US" sz="2400" dirty="0" smtClean="0"/>
              <a:t>        </a:t>
            </a:r>
            <a:r>
              <a:rPr lang="en-US" altLang="en-US" sz="2400" b="1" dirty="0" smtClean="0">
                <a:sym typeface="Symbol" panose="05050102010706020507" pitchFamily="18" charset="2"/>
              </a:rPr>
              <a:t> </a:t>
            </a:r>
            <a:endParaRPr lang="en-US" altLang="en-US" sz="2400" b="1" dirty="0"/>
          </a:p>
          <a:p>
            <a:pPr lvl="1">
              <a:lnSpc>
                <a:spcPct val="12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Excitation</a:t>
            </a:r>
            <a:r>
              <a:rPr lang="en-US" altLang="en-US" sz="2400" dirty="0"/>
              <a:t> of </a:t>
            </a:r>
            <a:r>
              <a:rPr lang="en-US" altLang="en-US" sz="2400" b="1" dirty="0" smtClean="0"/>
              <a:t>Mo </a:t>
            </a:r>
            <a:r>
              <a:rPr lang="en-US" altLang="en-US" sz="2400" dirty="0" smtClean="0"/>
              <a:t>away from equilibrium </a:t>
            </a:r>
            <a:r>
              <a:rPr lang="en-US" altLang="en-US" sz="2400" b="1" dirty="0" smtClean="0">
                <a:sym typeface="Symbol" panose="05050102010706020507" pitchFamily="18" charset="2"/>
              </a:rPr>
              <a:t> 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Relaxation</a:t>
            </a:r>
            <a:r>
              <a:rPr lang="en-US" altLang="en-US" sz="2400" dirty="0"/>
              <a:t> of </a:t>
            </a:r>
            <a:r>
              <a:rPr lang="en-US" altLang="en-US" sz="2400" b="1" dirty="0" smtClean="0"/>
              <a:t>Mo </a:t>
            </a:r>
            <a:r>
              <a:rPr lang="en-US" altLang="en-US" sz="2400" dirty="0" smtClean="0"/>
              <a:t>to equilibrium</a:t>
            </a:r>
            <a:endParaRPr lang="en-US" altLang="en-US" sz="2400" dirty="0"/>
          </a:p>
        </p:txBody>
      </p:sp>
      <p:sp>
        <p:nvSpPr>
          <p:cNvPr id="5" name="Rettangolo 2"/>
          <p:cNvSpPr/>
          <p:nvPr/>
        </p:nvSpPr>
        <p:spPr>
          <a:xfrm>
            <a:off x="0" y="0"/>
            <a:ext cx="9144000" cy="1174749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Quick review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1143000" y="396240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144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laxation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746" y="1056154"/>
            <a:ext cx="8931827" cy="2748505"/>
          </a:xfr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212136" y="3523671"/>
            <a:ext cx="57642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dirty="0">
                <a:solidFill>
                  <a:schemeClr val="bg1"/>
                </a:solidFill>
              </a:rPr>
              <a:t>Source: Brian Hargreaves (mrsrl.stanford.edu/~brian/mri-movies/ ) </a:t>
            </a:r>
          </a:p>
        </p:txBody>
      </p:sp>
      <p:sp>
        <p:nvSpPr>
          <p:cNvPr id="32774" name="Rectangle 1"/>
          <p:cNvSpPr>
            <a:spLocks noChangeArrowheads="1"/>
          </p:cNvSpPr>
          <p:nvPr/>
        </p:nvSpPr>
        <p:spPr bwMode="auto">
          <a:xfrm>
            <a:off x="3368675" y="1219200"/>
            <a:ext cx="2501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Magnetization M</a:t>
            </a:r>
            <a:r>
              <a:rPr lang="en-US" altLang="it-IT" sz="2000" baseline="-25000">
                <a:solidFill>
                  <a:srgbClr val="FFFF00"/>
                </a:solidFill>
              </a:rPr>
              <a:t>xy</a:t>
            </a:r>
            <a:endParaRPr lang="it-IT" altLang="it-IT" sz="2000" baseline="-25000">
              <a:solidFill>
                <a:srgbClr val="FFFF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FF00"/>
                </a:solidFill>
              </a:rPr>
              <a:t>Transverse component</a:t>
            </a:r>
            <a:endParaRPr lang="it-IT" altLang="es-AR" sz="2000">
              <a:solidFill>
                <a:srgbClr val="FFFF00"/>
              </a:solidFill>
            </a:endParaRP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6102350" y="1247775"/>
            <a:ext cx="2709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Magnetization M</a:t>
            </a:r>
            <a:r>
              <a:rPr lang="en-US" altLang="it-IT" sz="2000" baseline="-25000">
                <a:solidFill>
                  <a:srgbClr val="FFFF00"/>
                </a:solidFill>
              </a:rPr>
              <a:t>z</a:t>
            </a:r>
            <a:endParaRPr lang="it-IT" altLang="it-IT" sz="2000" baseline="-25000">
              <a:solidFill>
                <a:srgbClr val="FFFF00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FF00"/>
                </a:solidFill>
              </a:rPr>
              <a:t>Longitudinal component</a:t>
            </a:r>
            <a:endParaRPr lang="it-IT" altLang="es-AR" sz="2000">
              <a:solidFill>
                <a:srgbClr val="FFFF00"/>
              </a:solidFill>
            </a:endParaRPr>
          </a:p>
        </p:txBody>
      </p:sp>
      <p:sp>
        <p:nvSpPr>
          <p:cNvPr id="24" name="Rettangolo 2"/>
          <p:cNvSpPr/>
          <p:nvPr/>
        </p:nvSpPr>
        <p:spPr>
          <a:xfrm>
            <a:off x="-30162" y="-412750"/>
            <a:ext cx="9144000" cy="1174749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Transverse and longitudinal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magnetization relaxation to equilibrium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12136" y="3894026"/>
            <a:ext cx="2740025" cy="2776323"/>
            <a:chOff x="5260975" y="2460930"/>
            <a:chExt cx="2740025" cy="2776323"/>
          </a:xfrm>
        </p:grpSpPr>
        <p:sp>
          <p:nvSpPr>
            <p:cNvPr id="27" name="Line 235"/>
            <p:cNvSpPr>
              <a:spLocks noChangeShapeType="1"/>
            </p:cNvSpPr>
            <p:nvPr/>
          </p:nvSpPr>
          <p:spPr bwMode="auto">
            <a:xfrm flipH="1" flipV="1">
              <a:off x="6515100" y="2836953"/>
              <a:ext cx="742950" cy="412750"/>
            </a:xfrm>
            <a:prstGeom prst="line">
              <a:avLst/>
            </a:prstGeom>
            <a:noFill/>
            <a:ln w="12700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8" name="Line 236"/>
            <p:cNvSpPr>
              <a:spLocks noChangeShapeType="1"/>
            </p:cNvSpPr>
            <p:nvPr/>
          </p:nvSpPr>
          <p:spPr bwMode="auto">
            <a:xfrm flipV="1">
              <a:off x="5453062" y="3521165"/>
              <a:ext cx="2297113" cy="1282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9" name="Line 237"/>
            <p:cNvSpPr>
              <a:spLocks noChangeShapeType="1"/>
            </p:cNvSpPr>
            <p:nvPr/>
          </p:nvSpPr>
          <p:spPr bwMode="auto">
            <a:xfrm flipH="1" flipV="1">
              <a:off x="6498424" y="2522108"/>
              <a:ext cx="2388" cy="16832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" name="Rectangle 238"/>
            <p:cNvSpPr>
              <a:spLocks noChangeArrowheads="1"/>
            </p:cNvSpPr>
            <p:nvPr/>
          </p:nvSpPr>
          <p:spPr bwMode="auto">
            <a:xfrm>
              <a:off x="7713662" y="4918165"/>
              <a:ext cx="287338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1438" tIns="28575" rIns="71438" bIns="28575">
              <a:spAutoFit/>
            </a:bodyPr>
            <a:lstStyle>
              <a:lvl1pPr defTabSz="1023938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1023938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1023938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1023938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10239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2000" b="1">
                  <a:latin typeface="Helvetica" panose="020B0604020202020204" pitchFamily="34" charset="0"/>
                </a:rPr>
                <a:t>x</a:t>
              </a:r>
            </a:p>
          </p:txBody>
        </p:sp>
        <p:sp>
          <p:nvSpPr>
            <p:cNvPr id="31" name="Rectangle 239"/>
            <p:cNvSpPr>
              <a:spLocks noChangeArrowheads="1"/>
            </p:cNvSpPr>
            <p:nvPr/>
          </p:nvSpPr>
          <p:spPr bwMode="auto">
            <a:xfrm>
              <a:off x="5260975" y="4508590"/>
              <a:ext cx="287337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1438" tIns="28575" rIns="71438" bIns="28575">
              <a:spAutoFit/>
            </a:bodyPr>
            <a:lstStyle>
              <a:lvl1pPr defTabSz="1023938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1023938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1023938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1023938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10239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2000" b="1">
                  <a:latin typeface="Helvetica" panose="020B0604020202020204" pitchFamily="34" charset="0"/>
                </a:rPr>
                <a:t>y</a:t>
              </a:r>
            </a:p>
          </p:txBody>
        </p:sp>
        <p:sp>
          <p:nvSpPr>
            <p:cNvPr id="32" name="Rectangle 240"/>
            <p:cNvSpPr>
              <a:spLocks noChangeArrowheads="1"/>
            </p:cNvSpPr>
            <p:nvPr/>
          </p:nvSpPr>
          <p:spPr bwMode="auto">
            <a:xfrm>
              <a:off x="6209098" y="2460930"/>
              <a:ext cx="199239" cy="319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1438" tIns="28575" rIns="71438" bIns="28575">
              <a:spAutoFit/>
            </a:bodyPr>
            <a:lstStyle>
              <a:lvl1pPr defTabSz="1023938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1023938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1023938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1023938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1023938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1023938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2000" b="1" dirty="0">
                  <a:latin typeface="Helvetica" panose="020B0604020202020204" pitchFamily="34" charset="0"/>
                </a:rPr>
                <a:t>z</a:t>
              </a:r>
            </a:p>
          </p:txBody>
        </p:sp>
        <p:sp>
          <p:nvSpPr>
            <p:cNvPr id="33" name="Line 241"/>
            <p:cNvSpPr>
              <a:spLocks noChangeShapeType="1"/>
            </p:cNvSpPr>
            <p:nvPr/>
          </p:nvSpPr>
          <p:spPr bwMode="auto">
            <a:xfrm flipV="1">
              <a:off x="6554001" y="3265578"/>
              <a:ext cx="769280" cy="94615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s-AR"/>
            </a:p>
          </p:txBody>
        </p:sp>
        <p:sp>
          <p:nvSpPr>
            <p:cNvPr id="34" name="Line 243"/>
            <p:cNvSpPr>
              <a:spLocks noChangeShapeType="1"/>
            </p:cNvSpPr>
            <p:nvPr/>
          </p:nvSpPr>
          <p:spPr bwMode="auto">
            <a:xfrm>
              <a:off x="7258050" y="3314790"/>
              <a:ext cx="0" cy="1296988"/>
            </a:xfrm>
            <a:prstGeom prst="line">
              <a:avLst/>
            </a:prstGeom>
            <a:noFill/>
            <a:ln w="12700">
              <a:solidFill>
                <a:srgbClr val="FF99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" name="Line 244"/>
            <p:cNvSpPr>
              <a:spLocks noChangeShapeType="1"/>
            </p:cNvSpPr>
            <p:nvPr/>
          </p:nvSpPr>
          <p:spPr bwMode="auto">
            <a:xfrm>
              <a:off x="5307012" y="3444965"/>
              <a:ext cx="2382838" cy="143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6" name="Rectangle 245"/>
            <p:cNvSpPr>
              <a:spLocks noChangeArrowheads="1"/>
            </p:cNvSpPr>
            <p:nvPr/>
          </p:nvSpPr>
          <p:spPr bwMode="auto">
            <a:xfrm>
              <a:off x="6450012" y="4511765"/>
              <a:ext cx="762000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M</a:t>
              </a:r>
              <a:r>
                <a:rPr lang="en-US" altLang="en-US" sz="2400" b="1" baseline="-25000" dirty="0" err="1">
                  <a:solidFill>
                    <a:srgbClr val="C00000"/>
                  </a:solidFill>
                  <a:latin typeface="Arial" panose="020B0604020202020204" pitchFamily="34" charset="0"/>
                </a:rPr>
                <a:t>xy</a:t>
              </a:r>
              <a:endParaRPr lang="en-US" altLang="en-US" sz="2000" b="1" baseline="-25000" dirty="0">
                <a:solidFill>
                  <a:srgbClr val="C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Rectangle 246"/>
            <p:cNvSpPr>
              <a:spLocks noChangeArrowheads="1"/>
            </p:cNvSpPr>
            <p:nvPr/>
          </p:nvSpPr>
          <p:spPr bwMode="auto">
            <a:xfrm>
              <a:off x="5992812" y="3103653"/>
              <a:ext cx="685800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 err="1">
                  <a:solidFill>
                    <a:schemeClr val="accent1"/>
                  </a:solidFill>
                  <a:latin typeface="Arial" panose="020B0604020202020204" pitchFamily="34" charset="0"/>
                </a:rPr>
                <a:t>M</a:t>
              </a:r>
              <a:r>
                <a:rPr lang="en-US" altLang="en-US" sz="2400" b="1" baseline="-25000" dirty="0" err="1">
                  <a:solidFill>
                    <a:schemeClr val="accent1"/>
                  </a:solidFill>
                  <a:latin typeface="Arial" panose="020B0604020202020204" pitchFamily="34" charset="0"/>
                </a:rPr>
                <a:t>z</a:t>
              </a:r>
              <a:endParaRPr lang="en-US" altLang="en-US" sz="2400" b="1" baseline="-25000" dirty="0">
                <a:solidFill>
                  <a:schemeClr val="accent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Line 247"/>
            <p:cNvSpPr>
              <a:spLocks noChangeShapeType="1"/>
            </p:cNvSpPr>
            <p:nvPr/>
          </p:nvSpPr>
          <p:spPr bwMode="auto">
            <a:xfrm>
              <a:off x="6526212" y="4206965"/>
              <a:ext cx="744538" cy="392113"/>
            </a:xfrm>
            <a:prstGeom prst="line">
              <a:avLst/>
            </a:prstGeom>
            <a:ln w="76200">
              <a:solidFill>
                <a:srgbClr val="C00000"/>
              </a:solidFill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s-AR"/>
            </a:p>
          </p:txBody>
        </p:sp>
        <p:sp>
          <p:nvSpPr>
            <p:cNvPr id="39" name="Line 248"/>
            <p:cNvSpPr>
              <a:spLocks noChangeShapeType="1"/>
            </p:cNvSpPr>
            <p:nvPr/>
          </p:nvSpPr>
          <p:spPr bwMode="auto">
            <a:xfrm flipV="1">
              <a:off x="6526212" y="2911565"/>
              <a:ext cx="0" cy="1279525"/>
            </a:xfrm>
            <a:prstGeom prst="line">
              <a:avLst/>
            </a:prstGeom>
            <a:ln w="76200">
              <a:solidFill>
                <a:srgbClr val="0070C0"/>
              </a:solidFill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endParaRPr lang="es-AR"/>
            </a:p>
          </p:txBody>
        </p:sp>
        <p:sp>
          <p:nvSpPr>
            <p:cNvPr id="40" name="Rectangle 250"/>
            <p:cNvSpPr>
              <a:spLocks noChangeArrowheads="1"/>
            </p:cNvSpPr>
            <p:nvPr/>
          </p:nvSpPr>
          <p:spPr bwMode="auto">
            <a:xfrm>
              <a:off x="6541670" y="3505200"/>
              <a:ext cx="3337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endParaRPr lang="en-US" altLang="it-IT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95376" y="3005783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</a:rPr>
                <a:t>M</a:t>
              </a:r>
              <a:endParaRPr lang="es-AR" sz="20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2" name="Arc 41"/>
            <p:cNvSpPr/>
            <p:nvPr/>
          </p:nvSpPr>
          <p:spPr>
            <a:xfrm rot="19791047">
              <a:off x="6409675" y="3589136"/>
              <a:ext cx="528424" cy="348353"/>
            </a:xfrm>
            <a:prstGeom prst="arc">
              <a:avLst>
                <a:gd name="adj1" fmla="val 16200000"/>
                <a:gd name="adj2" fmla="val 192085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46623" y="4110028"/>
            <a:ext cx="2817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smtClean="0">
                <a:solidFill>
                  <a:srgbClr val="C00000"/>
                </a:solidFill>
              </a:rPr>
              <a:t>Decay of M</a:t>
            </a:r>
            <a:r>
              <a:rPr lang="it-IT" sz="1600" b="1" baseline="-25000" dirty="0" smtClean="0">
                <a:solidFill>
                  <a:srgbClr val="C00000"/>
                </a:solidFill>
              </a:rPr>
              <a:t>xy</a:t>
            </a:r>
            <a:r>
              <a:rPr lang="it-IT" sz="1600" b="1" dirty="0" smtClean="0">
                <a:solidFill>
                  <a:srgbClr val="C00000"/>
                </a:solidFill>
              </a:rPr>
              <a:t> to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smtClean="0">
                <a:solidFill>
                  <a:srgbClr val="C00000"/>
                </a:solidFill>
              </a:rPr>
              <a:t>Exponential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smtClean="0">
                <a:solidFill>
                  <a:srgbClr val="C00000"/>
                </a:solidFill>
              </a:rPr>
              <a:t>T</a:t>
            </a:r>
            <a:r>
              <a:rPr lang="it-IT" sz="1600" b="1" baseline="-25000" dirty="0" smtClean="0">
                <a:solidFill>
                  <a:srgbClr val="C00000"/>
                </a:solidFill>
              </a:rPr>
              <a:t>2</a:t>
            </a:r>
            <a:r>
              <a:rPr lang="it-IT" sz="1600" b="1" dirty="0" smtClean="0">
                <a:solidFill>
                  <a:srgbClr val="C00000"/>
                </a:solidFill>
              </a:rPr>
              <a:t>: Charateristic decay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13002" y="5199443"/>
                <a:ext cx="2925801" cy="379656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i="1" baseline="-25000">
                          <a:latin typeface="Cambria Math" panose="02040503050406030204" pitchFamily="18" charset="0"/>
                        </a:rPr>
                        <m:t>𝑥𝑦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𝑀𝑥𝑦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0)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02" y="5199443"/>
                <a:ext cx="2925801" cy="379656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6102350" y="4061795"/>
            <a:ext cx="3037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smtClean="0">
                <a:solidFill>
                  <a:schemeClr val="accent1"/>
                </a:solidFill>
              </a:rPr>
              <a:t>Recovery of M</a:t>
            </a:r>
            <a:r>
              <a:rPr lang="it-IT" sz="1600" b="1" baseline="-25000" dirty="0">
                <a:solidFill>
                  <a:schemeClr val="accent1"/>
                </a:solidFill>
              </a:rPr>
              <a:t>z</a:t>
            </a:r>
            <a:r>
              <a:rPr lang="it-IT" sz="1600" b="1" dirty="0" smtClean="0">
                <a:solidFill>
                  <a:schemeClr val="accent1"/>
                </a:solidFill>
              </a:rPr>
              <a:t> to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smtClean="0">
                <a:solidFill>
                  <a:schemeClr val="accent1"/>
                </a:solidFill>
              </a:rPr>
              <a:t>Exponential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smtClean="0">
                <a:solidFill>
                  <a:schemeClr val="accent1"/>
                </a:solidFill>
              </a:rPr>
              <a:t>T</a:t>
            </a:r>
            <a:r>
              <a:rPr lang="it-IT" sz="1600" b="1" baseline="-25000" dirty="0">
                <a:solidFill>
                  <a:schemeClr val="accent1"/>
                </a:solidFill>
              </a:rPr>
              <a:t>1</a:t>
            </a:r>
            <a:r>
              <a:rPr lang="it-IT" sz="1600" b="1" dirty="0" smtClean="0">
                <a:solidFill>
                  <a:schemeClr val="accent1"/>
                </a:solidFill>
              </a:rPr>
              <a:t>: Charateristic recovery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389435" y="5148018"/>
                <a:ext cx="2422778" cy="490455"/>
              </a:xfrm>
              <a:prstGeom prst="rect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sup>
                      </m:sSup>
                      <m:r>
                        <a:rPr lang="it-IT" b="0" i="1" baseline="-250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435" y="5148018"/>
                <a:ext cx="2422778" cy="4904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07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3440113" y="3505200"/>
            <a:ext cx="2189162" cy="254635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3076" name="Rettangolo 17"/>
          <p:cNvSpPr>
            <a:spLocks noChangeArrowheads="1"/>
          </p:cNvSpPr>
          <p:nvPr/>
        </p:nvSpPr>
        <p:spPr bwMode="auto">
          <a:xfrm>
            <a:off x="69851" y="1125538"/>
            <a:ext cx="8007349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339850" indent="-8826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s-AR" sz="2000" b="1" i="1" dirty="0" err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en-GB" altLang="es-AR" sz="2000" b="1" i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Mind/Brain Sciences, University of Trento, Italy</a:t>
            </a:r>
            <a:endParaRPr lang="en-GB" altLang="es-AR" sz="2000" b="1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s-A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MRI Methods Group</a:t>
            </a:r>
            <a:r>
              <a:rPr lang="en-GB" altLang="es-A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s-AR" sz="2000" b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http://r.unitn.it/en/cimec/mri</a:t>
            </a:r>
            <a:r>
              <a:rPr lang="en-GB" altLang="es-AR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s-AR" sz="2000" b="1" dirty="0">
                <a:latin typeface="Calibri" panose="020F0502020204030204" pitchFamily="34" charset="0"/>
                <a:cs typeface="Calibri" panose="020F0502020204030204" pitchFamily="34" charset="0"/>
              </a:rPr>
              <a:t>Focus on</a:t>
            </a:r>
            <a:r>
              <a:rPr lang="en-GB" altLang="es-AR" sz="2000" dirty="0">
                <a:latin typeface="Calibri" panose="020F0502020204030204" pitchFamily="34" charset="0"/>
                <a:cs typeface="Calibri" panose="020F0502020204030204" pitchFamily="34" charset="0"/>
              </a:rPr>
              <a:t>: Quantification of brain plasticity</a:t>
            </a:r>
          </a:p>
          <a:p>
            <a:pPr marL="1077913" lvl="1">
              <a:spcBef>
                <a:spcPct val="0"/>
              </a:spcBef>
              <a:buFontTx/>
              <a:buNone/>
            </a:pPr>
            <a:r>
              <a:rPr lang="en-GB" altLang="es-AR" sz="1800" b="0" u="sng" dirty="0">
                <a:latin typeface="Calibri" panose="020F0502020204030204" pitchFamily="34" charset="0"/>
                <a:cs typeface="Calibri" panose="020F0502020204030204" pitchFamily="34" charset="0"/>
              </a:rPr>
              <a:t>General</a:t>
            </a:r>
            <a:r>
              <a:rPr lang="en-GB" altLang="es-AR" sz="1800" b="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s-AR" sz="18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Develop &amp; apply </a:t>
            </a:r>
            <a:r>
              <a:rPr lang="en-GB" altLang="es-AR" sz="1800" b="0" dirty="0">
                <a:latin typeface="Calibri" panose="020F0502020204030204" pitchFamily="34" charset="0"/>
                <a:cs typeface="Calibri" panose="020F0502020204030204" pitchFamily="34" charset="0"/>
              </a:rPr>
              <a:t>novel MRI techniques to  quantify brain </a:t>
            </a:r>
            <a:r>
              <a:rPr lang="en-GB" altLang="es-AR" sz="18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plasticity</a:t>
            </a:r>
            <a:endParaRPr lang="en-GB" altLang="es-AR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77913" lvl="1">
              <a:spcBef>
                <a:spcPct val="0"/>
              </a:spcBef>
              <a:buFontTx/>
              <a:buNone/>
            </a:pPr>
            <a:r>
              <a:rPr lang="en-GB" altLang="es-AR" sz="1800" b="0" u="sng" dirty="0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en-GB" altLang="es-AR" sz="1800" b="0" dirty="0">
                <a:latin typeface="Calibri" panose="020F0502020204030204" pitchFamily="34" charset="0"/>
                <a:cs typeface="Calibri" panose="020F0502020204030204" pitchFamily="34" charset="0"/>
              </a:rPr>
              <a:t>: Optimize accuracy, reproducibility and sensitivity of brain plasticity </a:t>
            </a:r>
            <a:r>
              <a:rPr lang="en-GB" altLang="es-AR" sz="18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metrics derived </a:t>
            </a:r>
            <a:r>
              <a:rPr lang="en-GB" altLang="es-AR" sz="1800" b="0" dirty="0">
                <a:latin typeface="Calibri" panose="020F0502020204030204" pitchFamily="34" charset="0"/>
                <a:cs typeface="Calibri" panose="020F0502020204030204" pitchFamily="34" charset="0"/>
              </a:rPr>
              <a:t>from anatomical, diffusion and functional MRI.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3751263" y="3879850"/>
            <a:ext cx="1568450" cy="466725"/>
          </a:xfrm>
          <a:prstGeom prst="roundRect">
            <a:avLst>
              <a:gd name="adj" fmla="val 47176"/>
            </a:avLst>
          </a:prstGeom>
          <a:solidFill>
            <a:srgbClr val="0062A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n-US" sz="1600">
                <a:solidFill>
                  <a:schemeClr val="bg1"/>
                </a:solidFill>
              </a:rPr>
              <a:t>Anatomical</a:t>
            </a:r>
            <a:endParaRPr lang="es-AR" altLang="en-US" sz="160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3751263" y="4468813"/>
            <a:ext cx="1568450" cy="466725"/>
          </a:xfrm>
          <a:prstGeom prst="roundRect">
            <a:avLst>
              <a:gd name="adj" fmla="val 47176"/>
            </a:avLst>
          </a:prstGeom>
          <a:solidFill>
            <a:srgbClr val="0099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n-US" sz="1600">
                <a:solidFill>
                  <a:srgbClr val="000099"/>
                </a:solidFill>
              </a:rPr>
              <a:t>Diffusion</a:t>
            </a: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3751263" y="5057775"/>
            <a:ext cx="1568450" cy="465138"/>
          </a:xfrm>
          <a:prstGeom prst="roundRect">
            <a:avLst>
              <a:gd name="adj" fmla="val 47176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n-US" sz="1600">
                <a:solidFill>
                  <a:srgbClr val="000099"/>
                </a:solidFill>
              </a:rPr>
              <a:t>rsfMRI</a:t>
            </a: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959225" y="3336925"/>
            <a:ext cx="1150938" cy="338138"/>
          </a:xfrm>
          <a:prstGeom prst="rect">
            <a:avLst/>
          </a:prstGeom>
          <a:solidFill>
            <a:schemeClr val="bg1"/>
          </a:solidFill>
          <a:ln w="9525">
            <a:solidFill>
              <a:srgbClr val="0066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n-US" sz="1600">
                <a:solidFill>
                  <a:srgbClr val="000099"/>
                </a:solidFill>
              </a:rPr>
              <a:t>MRI Tools</a:t>
            </a: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6345238" y="3513138"/>
            <a:ext cx="2276475" cy="254476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40525" y="3343275"/>
            <a:ext cx="1416050" cy="338138"/>
          </a:xfrm>
          <a:prstGeom prst="rect">
            <a:avLst/>
          </a:prstGeom>
          <a:solidFill>
            <a:schemeClr val="bg1"/>
          </a:solidFill>
          <a:ln w="9525">
            <a:solidFill>
              <a:srgbClr val="0066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n-US" sz="1600">
                <a:solidFill>
                  <a:srgbClr val="000099"/>
                </a:solidFill>
              </a:rPr>
              <a:t>Applications</a:t>
            </a: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667500" y="3879850"/>
            <a:ext cx="1819729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it-IT" altLang="en-US" sz="1600" b="0" dirty="0">
                <a:solidFill>
                  <a:srgbClr val="000099"/>
                </a:solidFill>
              </a:rPr>
              <a:t>Healthy</a:t>
            </a:r>
          </a:p>
          <a:p>
            <a:pPr>
              <a:spcBef>
                <a:spcPct val="0"/>
              </a:spcBef>
            </a:pPr>
            <a:r>
              <a:rPr lang="it-IT" altLang="en-US" sz="1600" b="0" dirty="0">
                <a:solidFill>
                  <a:srgbClr val="000099"/>
                </a:solidFill>
              </a:rPr>
              <a:t>Blind</a:t>
            </a:r>
          </a:p>
          <a:p>
            <a:pPr>
              <a:spcBef>
                <a:spcPct val="0"/>
              </a:spcBef>
            </a:pPr>
            <a:r>
              <a:rPr lang="it-IT" altLang="en-US" sz="1600" b="0" dirty="0">
                <a:solidFill>
                  <a:srgbClr val="000099"/>
                </a:solidFill>
              </a:rPr>
              <a:t>Deaf</a:t>
            </a:r>
          </a:p>
          <a:p>
            <a:pPr>
              <a:spcBef>
                <a:spcPct val="0"/>
              </a:spcBef>
            </a:pPr>
            <a:r>
              <a:rPr lang="it-IT" altLang="en-US" sz="1600" b="0" dirty="0">
                <a:solidFill>
                  <a:srgbClr val="000099"/>
                </a:solidFill>
              </a:rPr>
              <a:t>Dementia</a:t>
            </a:r>
          </a:p>
          <a:p>
            <a:pPr>
              <a:spcBef>
                <a:spcPct val="0"/>
              </a:spcBef>
            </a:pPr>
            <a:r>
              <a:rPr lang="it-IT" altLang="en-US" sz="1600" b="0" dirty="0">
                <a:solidFill>
                  <a:srgbClr val="000099"/>
                </a:solidFill>
              </a:rPr>
              <a:t>Psychosis</a:t>
            </a:r>
          </a:p>
          <a:p>
            <a:pPr>
              <a:spcBef>
                <a:spcPct val="0"/>
              </a:spcBef>
            </a:pPr>
            <a:r>
              <a:rPr lang="it-IT" altLang="en-US" sz="1600" b="0" dirty="0">
                <a:solidFill>
                  <a:srgbClr val="000099"/>
                </a:solidFill>
              </a:rPr>
              <a:t>Schizophrenia</a:t>
            </a:r>
          </a:p>
          <a:p>
            <a:pPr>
              <a:spcBef>
                <a:spcPct val="0"/>
              </a:spcBef>
            </a:pPr>
            <a:r>
              <a:rPr lang="it-IT" altLang="en-US" sz="1600" b="0" dirty="0" smtClean="0">
                <a:solidFill>
                  <a:srgbClr val="000099"/>
                </a:solidFill>
              </a:rPr>
              <a:t>Surgery</a:t>
            </a:r>
          </a:p>
          <a:p>
            <a:pPr>
              <a:spcBef>
                <a:spcPct val="0"/>
              </a:spcBef>
            </a:pPr>
            <a:r>
              <a:rPr lang="it-IT" altLang="en-US" sz="1600" dirty="0" smtClean="0">
                <a:solidFill>
                  <a:srgbClr val="000099"/>
                </a:solidFill>
              </a:rPr>
              <a:t>Proton therapy</a:t>
            </a:r>
            <a:endParaRPr lang="es-AR" altLang="en-US" sz="1600" b="0" dirty="0">
              <a:solidFill>
                <a:srgbClr val="000099"/>
              </a:solidFill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60375" y="3508375"/>
            <a:ext cx="2276475" cy="254635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23913" y="3340100"/>
            <a:ext cx="1584325" cy="338138"/>
          </a:xfrm>
          <a:prstGeom prst="rect">
            <a:avLst/>
          </a:prstGeom>
          <a:solidFill>
            <a:schemeClr val="bg1"/>
          </a:solidFill>
          <a:ln w="9525">
            <a:solidFill>
              <a:srgbClr val="0066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n-US" sz="1600">
                <a:solidFill>
                  <a:srgbClr val="000099"/>
                </a:solidFill>
              </a:rPr>
              <a:t>Developments</a:t>
            </a: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0388" y="3698875"/>
            <a:ext cx="2068512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it-IT" altLang="en-US" sz="1600" b="0">
                <a:solidFill>
                  <a:srgbClr val="000099"/>
                </a:solidFill>
              </a:rPr>
              <a:t>Contrast optimization</a:t>
            </a:r>
          </a:p>
          <a:p>
            <a:pPr>
              <a:spcBef>
                <a:spcPct val="0"/>
              </a:spcBef>
            </a:pPr>
            <a:r>
              <a:rPr lang="it-IT" altLang="en-US" sz="1600" b="0">
                <a:solidFill>
                  <a:srgbClr val="000099"/>
                </a:solidFill>
              </a:rPr>
              <a:t>Distortion correction</a:t>
            </a:r>
          </a:p>
          <a:p>
            <a:pPr>
              <a:spcBef>
                <a:spcPct val="0"/>
              </a:spcBef>
            </a:pPr>
            <a:r>
              <a:rPr lang="it-IT" altLang="en-US" sz="1600" b="0">
                <a:solidFill>
                  <a:srgbClr val="000099"/>
                </a:solidFill>
              </a:rPr>
              <a:t>Reproducibility</a:t>
            </a:r>
          </a:p>
          <a:p>
            <a:pPr>
              <a:spcBef>
                <a:spcPct val="0"/>
              </a:spcBef>
            </a:pPr>
            <a:r>
              <a:rPr lang="it-IT" altLang="en-US" sz="1600" b="0">
                <a:solidFill>
                  <a:srgbClr val="000099"/>
                </a:solidFill>
              </a:rPr>
              <a:t>Multicentric harmonization</a:t>
            </a:r>
          </a:p>
          <a:p>
            <a:pPr>
              <a:spcBef>
                <a:spcPct val="0"/>
              </a:spcBef>
            </a:pPr>
            <a:r>
              <a:rPr lang="it-IT" altLang="en-US" sz="1600" b="0">
                <a:solidFill>
                  <a:srgbClr val="000099"/>
                </a:solidFill>
              </a:rPr>
              <a:t>Ex-vivo validations</a:t>
            </a:r>
          </a:p>
        </p:txBody>
      </p:sp>
      <p:sp>
        <p:nvSpPr>
          <p:cNvPr id="11" name="Left-Right Arrow 10"/>
          <p:cNvSpPr>
            <a:spLocks noChangeArrowheads="1"/>
          </p:cNvSpPr>
          <p:nvPr/>
        </p:nvSpPr>
        <p:spPr bwMode="auto">
          <a:xfrm>
            <a:off x="2749550" y="4597400"/>
            <a:ext cx="676275" cy="207963"/>
          </a:xfrm>
          <a:prstGeom prst="leftRightArrow">
            <a:avLst>
              <a:gd name="adj1" fmla="val 50000"/>
              <a:gd name="adj2" fmla="val 50028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16" name="Left-Right Arrow 15"/>
          <p:cNvSpPr>
            <a:spLocks noChangeArrowheads="1"/>
          </p:cNvSpPr>
          <p:nvPr/>
        </p:nvSpPr>
        <p:spPr bwMode="auto">
          <a:xfrm>
            <a:off x="5676900" y="4605338"/>
            <a:ext cx="674688" cy="207962"/>
          </a:xfrm>
          <a:prstGeom prst="leftRightArrow">
            <a:avLst>
              <a:gd name="adj1" fmla="val 50000"/>
              <a:gd name="adj2" fmla="val 49911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s-AR" altLang="en-US" sz="1600">
              <a:solidFill>
                <a:srgbClr val="00009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11563" y="5668963"/>
            <a:ext cx="1760537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dirty="0">
                <a:solidFill>
                  <a:schemeClr val="accent6">
                    <a:lumMod val="50000"/>
                  </a:schemeClr>
                </a:solidFill>
              </a:rPr>
              <a:t>1.5T,</a:t>
            </a:r>
            <a:r>
              <a:rPr lang="it-IT" dirty="0"/>
              <a:t> 3T,</a:t>
            </a:r>
            <a:r>
              <a:rPr lang="it-IT" dirty="0">
                <a:solidFill>
                  <a:schemeClr val="accent6">
                    <a:lumMod val="50000"/>
                  </a:schemeClr>
                </a:solidFill>
              </a:rPr>
              <a:t> 7T, 9.4T</a:t>
            </a:r>
            <a:endParaRPr lang="es-A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59150" y="6146800"/>
            <a:ext cx="2395538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3T </a:t>
            </a:r>
            <a:r>
              <a:rPr lang="en-GB" i="1" dirty="0" err="1">
                <a:latin typeface="Calibri" panose="020F0502020204030204" pitchFamily="34" charset="0"/>
                <a:cs typeface="Calibri" panose="020F0502020204030204" pitchFamily="34" charset="0"/>
              </a:rPr>
              <a:t>Prisma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 Siemens, </a:t>
            </a:r>
            <a:r>
              <a:rPr lang="en-GB" i="1" dirty="0" err="1">
                <a:latin typeface="Calibri" panose="020F0502020204030204" pitchFamily="34" charset="0"/>
                <a:cs typeface="Calibri" panose="020F0502020204030204" pitchFamily="34" charset="0"/>
              </a:rPr>
              <a:t>CIMeC</a:t>
            </a:r>
            <a:endParaRPr lang="es-AR" i="1" dirty="0"/>
          </a:p>
          <a:p>
            <a:pPr algn="ctr">
              <a:defRPr/>
            </a:pPr>
            <a:r>
              <a:rPr lang="en-GB" altLang="es-AR" i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 collaborations</a:t>
            </a:r>
          </a:p>
        </p:txBody>
      </p:sp>
      <p:pic>
        <p:nvPicPr>
          <p:cNvPr id="20" name="Picture 23" descr="Image result for trento map ital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19233"/>
            <a:ext cx="1273343" cy="160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tangolo 2"/>
          <p:cNvSpPr/>
          <p:nvPr/>
        </p:nvSpPr>
        <p:spPr>
          <a:xfrm>
            <a:off x="0" y="-43655"/>
            <a:ext cx="9159922" cy="88185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Introduction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3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5" grpId="0" animBg="1"/>
      <p:bldP spid="6" grpId="0" animBg="1"/>
      <p:bldP spid="7" grpId="0" animBg="1"/>
      <p:bldP spid="9" grpId="0" animBg="1"/>
      <p:bldP spid="10" grpId="0" animBg="1"/>
      <p:bldP spid="8" grpId="0"/>
      <p:bldP spid="12" grpId="0" animBg="1"/>
      <p:bldP spid="13" grpId="0" animBg="1"/>
      <p:bldP spid="14" grpId="0"/>
      <p:bldP spid="11" grpId="0" animBg="1"/>
      <p:bldP spid="16" grpId="0" animBg="1"/>
      <p:bldP spid="15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is the T1 relaxation?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6"/>
          <a:stretch>
            <a:fillRect/>
          </a:stretch>
        </p:blipFill>
        <p:spPr bwMode="auto">
          <a:xfrm>
            <a:off x="486250" y="914400"/>
            <a:ext cx="8070906" cy="556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7" name="Group 5"/>
          <p:cNvGrpSpPr>
            <a:grpSpLocks noChangeAspect="1"/>
          </p:cNvGrpSpPr>
          <p:nvPr/>
        </p:nvGrpSpPr>
        <p:grpSpPr bwMode="auto">
          <a:xfrm>
            <a:off x="150813" y="3186113"/>
            <a:ext cx="2870200" cy="2619375"/>
            <a:chOff x="657" y="935"/>
            <a:chExt cx="3312" cy="2946"/>
          </a:xfrm>
        </p:grpSpPr>
        <p:pic>
          <p:nvPicPr>
            <p:cNvPr id="3689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935"/>
              <a:ext cx="3312" cy="294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897" name="Line 7"/>
            <p:cNvSpPr>
              <a:spLocks noChangeAspect="1" noChangeShapeType="1"/>
            </p:cNvSpPr>
            <p:nvPr/>
          </p:nvSpPr>
          <p:spPr bwMode="auto">
            <a:xfrm flipV="1">
              <a:off x="2245" y="1842"/>
              <a:ext cx="726" cy="140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6898" name="Line 8"/>
            <p:cNvSpPr>
              <a:spLocks noChangeAspect="1" noChangeShapeType="1"/>
            </p:cNvSpPr>
            <p:nvPr/>
          </p:nvSpPr>
          <p:spPr bwMode="auto">
            <a:xfrm flipV="1">
              <a:off x="2245" y="1933"/>
              <a:ext cx="181" cy="131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6899" name="Line 9"/>
            <p:cNvSpPr>
              <a:spLocks noChangeAspect="1" noChangeShapeType="1"/>
            </p:cNvSpPr>
            <p:nvPr/>
          </p:nvSpPr>
          <p:spPr bwMode="auto">
            <a:xfrm flipH="1" flipV="1">
              <a:off x="1655" y="1888"/>
              <a:ext cx="590" cy="136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36868" name="Group 13"/>
          <p:cNvGrpSpPr>
            <a:grpSpLocks noChangeAspect="1"/>
          </p:cNvGrpSpPr>
          <p:nvPr/>
        </p:nvGrpSpPr>
        <p:grpSpPr bwMode="auto">
          <a:xfrm>
            <a:off x="3175000" y="3186113"/>
            <a:ext cx="2870200" cy="2619375"/>
            <a:chOff x="2971" y="1253"/>
            <a:chExt cx="2585" cy="2359"/>
          </a:xfrm>
        </p:grpSpPr>
        <p:grpSp>
          <p:nvGrpSpPr>
            <p:cNvPr id="36886" name="Group 14"/>
            <p:cNvGrpSpPr>
              <a:grpSpLocks noChangeAspect="1"/>
            </p:cNvGrpSpPr>
            <p:nvPr/>
          </p:nvGrpSpPr>
          <p:grpSpPr bwMode="auto">
            <a:xfrm>
              <a:off x="2971" y="1253"/>
              <a:ext cx="2585" cy="2359"/>
              <a:chOff x="2971" y="1253"/>
              <a:chExt cx="2585" cy="2359"/>
            </a:xfrm>
          </p:grpSpPr>
          <p:pic>
            <p:nvPicPr>
              <p:cNvPr id="36888" name="Picture 1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1" y="1253"/>
                <a:ext cx="2585" cy="235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889" name="Line 16"/>
              <p:cNvSpPr>
                <a:spLocks noChangeAspect="1" noChangeShapeType="1"/>
              </p:cNvSpPr>
              <p:nvPr/>
            </p:nvSpPr>
            <p:spPr bwMode="auto">
              <a:xfrm>
                <a:off x="4210" y="3106"/>
                <a:ext cx="348" cy="18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6890" name="Line 17"/>
              <p:cNvSpPr>
                <a:spLocks noChangeAspect="1" noChangeShapeType="1"/>
              </p:cNvSpPr>
              <p:nvPr/>
            </p:nvSpPr>
            <p:spPr bwMode="auto">
              <a:xfrm>
                <a:off x="4210" y="3106"/>
                <a:ext cx="439" cy="18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6891" name="Line 18"/>
              <p:cNvSpPr>
                <a:spLocks noChangeAspect="1" noChangeShapeType="1"/>
              </p:cNvSpPr>
              <p:nvPr/>
            </p:nvSpPr>
            <p:spPr bwMode="auto">
              <a:xfrm>
                <a:off x="4210" y="3106"/>
                <a:ext cx="394" cy="18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6892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3488" y="1706"/>
                <a:ext cx="725" cy="13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/>
              </a:p>
            </p:txBody>
          </p:sp>
          <p:sp>
            <p:nvSpPr>
              <p:cNvPr id="36893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4241" y="1706"/>
                <a:ext cx="725" cy="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/>
              </a:p>
            </p:txBody>
          </p:sp>
          <p:sp>
            <p:nvSpPr>
              <p:cNvPr id="36894" name="AutoShape 21"/>
              <p:cNvSpPr>
                <a:spLocks noChangeAspect="1" noChangeArrowheads="1"/>
              </p:cNvSpPr>
              <p:nvPr/>
            </p:nvSpPr>
            <p:spPr bwMode="auto">
              <a:xfrm flipV="1">
                <a:off x="4241" y="2750"/>
                <a:ext cx="363" cy="317"/>
              </a:xfrm>
              <a:prstGeom prst="rt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/>
              </a:p>
            </p:txBody>
          </p:sp>
          <p:sp>
            <p:nvSpPr>
              <p:cNvPr id="36895" name="Oval 22"/>
              <p:cNvSpPr>
                <a:spLocks noChangeAspect="1" noChangeArrowheads="1"/>
              </p:cNvSpPr>
              <p:nvPr/>
            </p:nvSpPr>
            <p:spPr bwMode="auto">
              <a:xfrm>
                <a:off x="3176" y="2795"/>
                <a:ext cx="2108" cy="544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/>
              </a:p>
            </p:txBody>
          </p:sp>
        </p:grpSp>
        <p:sp>
          <p:nvSpPr>
            <p:cNvPr id="36887" name="Line 23"/>
            <p:cNvSpPr>
              <a:spLocks noChangeAspect="1" noChangeShapeType="1"/>
            </p:cNvSpPr>
            <p:nvPr/>
          </p:nvSpPr>
          <p:spPr bwMode="auto">
            <a:xfrm>
              <a:off x="4241" y="3113"/>
              <a:ext cx="317" cy="1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36869" name="AutoShape 26"/>
          <p:cNvSpPr>
            <a:spLocks noChangeArrowheads="1"/>
          </p:cNvSpPr>
          <p:nvPr/>
        </p:nvSpPr>
        <p:spPr bwMode="auto">
          <a:xfrm>
            <a:off x="2698750" y="4194175"/>
            <a:ext cx="1081088" cy="576263"/>
          </a:xfrm>
          <a:prstGeom prst="rightArrow">
            <a:avLst>
              <a:gd name="adj1" fmla="val 33481"/>
              <a:gd name="adj2" fmla="val 4684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36870" name="Text Box 27"/>
          <p:cNvSpPr txBox="1">
            <a:spLocks noChangeArrowheads="1"/>
          </p:cNvSpPr>
          <p:nvPr/>
        </p:nvSpPr>
        <p:spPr bwMode="auto">
          <a:xfrm>
            <a:off x="2578660" y="3769082"/>
            <a:ext cx="1161591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it-IT" sz="2000" dirty="0"/>
              <a:t>90° pulse</a:t>
            </a:r>
          </a:p>
        </p:txBody>
      </p:sp>
      <p:grpSp>
        <p:nvGrpSpPr>
          <p:cNvPr id="36872" name="Group 29"/>
          <p:cNvGrpSpPr>
            <a:grpSpLocks noChangeAspect="1"/>
          </p:cNvGrpSpPr>
          <p:nvPr/>
        </p:nvGrpSpPr>
        <p:grpSpPr bwMode="auto">
          <a:xfrm>
            <a:off x="6216650" y="3186113"/>
            <a:ext cx="2870200" cy="2619375"/>
            <a:chOff x="431" y="1389"/>
            <a:chExt cx="2585" cy="2359"/>
          </a:xfrm>
        </p:grpSpPr>
        <p:pic>
          <p:nvPicPr>
            <p:cNvPr id="36876" name="Picture 3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1389"/>
              <a:ext cx="2585" cy="235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877" name="Group 31"/>
            <p:cNvGrpSpPr>
              <a:grpSpLocks noChangeAspect="1"/>
            </p:cNvGrpSpPr>
            <p:nvPr/>
          </p:nvGrpSpPr>
          <p:grpSpPr bwMode="auto">
            <a:xfrm>
              <a:off x="636" y="1842"/>
              <a:ext cx="2108" cy="1633"/>
              <a:chOff x="636" y="1842"/>
              <a:chExt cx="2108" cy="1633"/>
            </a:xfrm>
          </p:grpSpPr>
          <p:sp>
            <p:nvSpPr>
              <p:cNvPr id="36878" name="Line 32"/>
              <p:cNvSpPr>
                <a:spLocks noChangeAspect="1" noChangeShapeType="1"/>
              </p:cNvSpPr>
              <p:nvPr/>
            </p:nvSpPr>
            <p:spPr bwMode="auto">
              <a:xfrm>
                <a:off x="1670" y="3242"/>
                <a:ext cx="394" cy="18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6879" name="Line 33"/>
              <p:cNvSpPr>
                <a:spLocks noChangeAspect="1" noChangeShapeType="1"/>
              </p:cNvSpPr>
              <p:nvPr/>
            </p:nvSpPr>
            <p:spPr bwMode="auto">
              <a:xfrm>
                <a:off x="1670" y="3242"/>
                <a:ext cx="983" cy="5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6880" name="Line 34"/>
              <p:cNvSpPr>
                <a:spLocks noChangeAspect="1" noChangeShapeType="1"/>
              </p:cNvSpPr>
              <p:nvPr/>
            </p:nvSpPr>
            <p:spPr bwMode="auto">
              <a:xfrm flipH="1">
                <a:off x="975" y="3242"/>
                <a:ext cx="695" cy="14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6881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948" y="1842"/>
                <a:ext cx="725" cy="13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/>
              </a:p>
            </p:txBody>
          </p:sp>
          <p:sp>
            <p:nvSpPr>
              <p:cNvPr id="36882" name="Rectangle 36"/>
              <p:cNvSpPr>
                <a:spLocks noChangeAspect="1" noChangeArrowheads="1"/>
              </p:cNvSpPr>
              <p:nvPr/>
            </p:nvSpPr>
            <p:spPr bwMode="auto">
              <a:xfrm>
                <a:off x="1701" y="1842"/>
                <a:ext cx="725" cy="1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/>
              </a:p>
            </p:txBody>
          </p:sp>
          <p:sp>
            <p:nvSpPr>
              <p:cNvPr id="36883" name="AutoShape 37"/>
              <p:cNvSpPr>
                <a:spLocks noChangeAspect="1" noChangeArrowheads="1"/>
              </p:cNvSpPr>
              <p:nvPr/>
            </p:nvSpPr>
            <p:spPr bwMode="auto">
              <a:xfrm flipV="1">
                <a:off x="1701" y="2886"/>
                <a:ext cx="363" cy="317"/>
              </a:xfrm>
              <a:prstGeom prst="rt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/>
              </a:p>
            </p:txBody>
          </p:sp>
          <p:sp>
            <p:nvSpPr>
              <p:cNvPr id="36884" name="Line 38"/>
              <p:cNvSpPr>
                <a:spLocks noChangeAspect="1" noChangeShapeType="1"/>
              </p:cNvSpPr>
              <p:nvPr/>
            </p:nvSpPr>
            <p:spPr bwMode="auto">
              <a:xfrm flipH="1" flipV="1">
                <a:off x="839" y="3067"/>
                <a:ext cx="816" cy="18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6885" name="Oval 39"/>
              <p:cNvSpPr>
                <a:spLocks noChangeAspect="1" noChangeArrowheads="1"/>
              </p:cNvSpPr>
              <p:nvPr/>
            </p:nvSpPr>
            <p:spPr bwMode="auto">
              <a:xfrm>
                <a:off x="636" y="2931"/>
                <a:ext cx="2108" cy="544"/>
              </a:xfrm>
              <a:prstGeom prst="ellipse">
                <a:avLst/>
              </a:prstGeom>
              <a:noFill/>
              <a:ln w="444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/>
              </a:p>
            </p:txBody>
          </p:sp>
        </p:grpSp>
      </p:grpSp>
      <p:sp>
        <p:nvSpPr>
          <p:cNvPr id="36873" name="Rectangle 40"/>
          <p:cNvSpPr>
            <a:spLocks noChangeArrowheads="1"/>
          </p:cNvSpPr>
          <p:nvPr/>
        </p:nvSpPr>
        <p:spPr bwMode="auto">
          <a:xfrm>
            <a:off x="504031" y="939574"/>
            <a:ext cx="848756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</a:pPr>
            <a:r>
              <a:rPr lang="en-US" altLang="it-IT" sz="2400" dirty="0" smtClean="0"/>
              <a:t>After the RF, each proton spin has a slightly different </a:t>
            </a:r>
            <a:r>
              <a:rPr lang="en-US" altLang="it-IT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</a:t>
            </a:r>
            <a:r>
              <a:rPr lang="en-US" altLang="it-IT" sz="2400" baseline="-25000" dirty="0" smtClean="0">
                <a:solidFill>
                  <a:srgbClr val="C00000"/>
                </a:solidFill>
                <a:sym typeface="Symbol" panose="05050102010706020507" pitchFamily="18" charset="2"/>
              </a:rPr>
              <a:t>0</a:t>
            </a:r>
            <a:r>
              <a:rPr lang="en-US" altLang="it-IT" sz="2400" dirty="0" smtClean="0">
                <a:solidFill>
                  <a:srgbClr val="C00000"/>
                </a:solidFill>
                <a:sym typeface="Symbol" panose="05050102010706020507" pitchFamily="18" charset="2"/>
              </a:rPr>
              <a:t>=B</a:t>
            </a:r>
            <a:r>
              <a:rPr lang="en-US" altLang="it-IT" sz="2400" baseline="-25000" dirty="0" smtClean="0">
                <a:solidFill>
                  <a:srgbClr val="C00000"/>
                </a:solidFill>
                <a:sym typeface="Symbol" panose="05050102010706020507" pitchFamily="18" charset="2"/>
              </a:rPr>
              <a:t>0</a:t>
            </a:r>
            <a:r>
              <a:rPr lang="en-US" altLang="it-IT" sz="2400" dirty="0" smtClean="0">
                <a:solidFill>
                  <a:srgbClr val="C00000"/>
                </a:solidFill>
              </a:rPr>
              <a:t> 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it-IT" sz="2400" dirty="0" smtClean="0"/>
              <a:t>Some go slower, some faster </a:t>
            </a:r>
            <a:r>
              <a:rPr lang="en-US" altLang="it-IT" sz="2400" dirty="0" smtClean="0">
                <a:sym typeface="Symbol" panose="05050102010706020507" pitchFamily="18" charset="2"/>
              </a:rPr>
              <a:t> they come out of phase</a:t>
            </a:r>
          </a:p>
          <a:p>
            <a:pPr marL="457200" indent="-457200">
              <a:spcBef>
                <a:spcPct val="50000"/>
              </a:spcBef>
            </a:pPr>
            <a:r>
              <a:rPr lang="en-US" altLang="it-IT" sz="2400" dirty="0" smtClean="0"/>
              <a:t>Net transverse magnetization </a:t>
            </a:r>
            <a:r>
              <a:rPr lang="en-US" altLang="it-IT" sz="2400" dirty="0" err="1" smtClean="0"/>
              <a:t>M</a:t>
            </a:r>
            <a:r>
              <a:rPr lang="en-US" altLang="it-IT" sz="2400" baseline="-25000" dirty="0" err="1" smtClean="0"/>
              <a:t>xy</a:t>
            </a:r>
            <a:r>
              <a:rPr lang="en-US" altLang="it-IT" sz="2400" dirty="0" smtClean="0"/>
              <a:t> decays to zero (equilibrium)</a:t>
            </a:r>
            <a:endParaRPr lang="en-US" altLang="it-IT" sz="2400" dirty="0"/>
          </a:p>
        </p:txBody>
      </p:sp>
      <p:sp>
        <p:nvSpPr>
          <p:cNvPr id="36874" name="AutoShape 41"/>
          <p:cNvSpPr>
            <a:spLocks noChangeArrowheads="1"/>
          </p:cNvSpPr>
          <p:nvPr/>
        </p:nvSpPr>
        <p:spPr bwMode="auto">
          <a:xfrm>
            <a:off x="5722938" y="4194175"/>
            <a:ext cx="1081087" cy="576263"/>
          </a:xfrm>
          <a:prstGeom prst="rightArrow">
            <a:avLst>
              <a:gd name="adj1" fmla="val 33481"/>
              <a:gd name="adj2" fmla="val 4684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3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is the T2 relaxation?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871" name="Text Box 28"/>
          <p:cNvSpPr txBox="1">
            <a:spLocks noChangeArrowheads="1"/>
          </p:cNvSpPr>
          <p:nvPr/>
        </p:nvSpPr>
        <p:spPr bwMode="auto">
          <a:xfrm>
            <a:off x="5485523" y="3742988"/>
            <a:ext cx="1626247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it-IT" sz="2000" dirty="0"/>
              <a:t>T2 relaxation</a:t>
            </a:r>
          </a:p>
        </p:txBody>
      </p:sp>
      <p:sp>
        <p:nvSpPr>
          <p:cNvPr id="39" name="Text Box 27"/>
          <p:cNvSpPr txBox="1">
            <a:spLocks noChangeArrowheads="1"/>
          </p:cNvSpPr>
          <p:nvPr/>
        </p:nvSpPr>
        <p:spPr bwMode="auto">
          <a:xfrm>
            <a:off x="842777" y="5885704"/>
            <a:ext cx="147561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it-IT" sz="2000" dirty="0" smtClean="0"/>
              <a:t>Equilibrium</a:t>
            </a:r>
            <a:endParaRPr lang="en-US" altLang="it-IT" sz="2000" dirty="0"/>
          </a:p>
        </p:txBody>
      </p:sp>
      <p:sp>
        <p:nvSpPr>
          <p:cNvPr id="40" name="Text Box 27"/>
          <p:cNvSpPr txBox="1">
            <a:spLocks noChangeArrowheads="1"/>
          </p:cNvSpPr>
          <p:nvPr/>
        </p:nvSpPr>
        <p:spPr bwMode="auto">
          <a:xfrm>
            <a:off x="3616975" y="5864182"/>
            <a:ext cx="1910049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it-IT" sz="2000" dirty="0" smtClean="0"/>
              <a:t>Immediately after RF pulse</a:t>
            </a:r>
            <a:endParaRPr lang="en-US" altLang="it-IT" sz="2000" dirty="0"/>
          </a:p>
        </p:txBody>
      </p:sp>
      <p:sp>
        <p:nvSpPr>
          <p:cNvPr id="41" name="Text Box 27"/>
          <p:cNvSpPr txBox="1">
            <a:spLocks noChangeArrowheads="1"/>
          </p:cNvSpPr>
          <p:nvPr/>
        </p:nvSpPr>
        <p:spPr bwMode="auto">
          <a:xfrm>
            <a:off x="6659528" y="5875506"/>
            <a:ext cx="1910049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it-IT" sz="2000" dirty="0" smtClean="0"/>
              <a:t>After RF pulse</a:t>
            </a:r>
            <a:endParaRPr lang="en-US" altLang="it-IT" sz="2000" dirty="0"/>
          </a:p>
        </p:txBody>
      </p:sp>
    </p:spTree>
    <p:extLst>
      <p:ext uri="{BB962C8B-B14F-4D97-AF65-F5344CB8AC3E}">
        <p14:creationId xmlns:p14="http://schemas.microsoft.com/office/powerpoint/2010/main" val="203255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"/>
          <a:stretch>
            <a:fillRect/>
          </a:stretch>
        </p:blipFill>
        <p:spPr bwMode="auto">
          <a:xfrm>
            <a:off x="4038600" y="914400"/>
            <a:ext cx="4824412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2"/>
          <p:cNvSpPr>
            <a:spLocks noChangeArrowheads="1"/>
          </p:cNvSpPr>
          <p:nvPr/>
        </p:nvSpPr>
        <p:spPr bwMode="auto">
          <a:xfrm>
            <a:off x="5867400" y="992188"/>
            <a:ext cx="2806700" cy="4000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/>
              <a:t>Loss of phase coherence</a:t>
            </a:r>
            <a:endParaRPr lang="es-AR" altLang="it-IT" sz="2000" b="1"/>
          </a:p>
        </p:txBody>
      </p:sp>
      <p:sp>
        <p:nvSpPr>
          <p:cNvPr id="37894" name="Rectangle 37"/>
          <p:cNvSpPr>
            <a:spLocks noChangeArrowheads="1"/>
          </p:cNvSpPr>
          <p:nvPr/>
        </p:nvSpPr>
        <p:spPr bwMode="auto">
          <a:xfrm>
            <a:off x="3276600" y="930275"/>
            <a:ext cx="887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it-IT" sz="2400" b="1" dirty="0" err="1"/>
              <a:t>M</a:t>
            </a:r>
            <a:r>
              <a:rPr lang="en-US" altLang="it-IT" sz="2400" b="1" baseline="-25000" dirty="0" err="1"/>
              <a:t>xy</a:t>
            </a:r>
            <a:r>
              <a:rPr lang="en-US" altLang="it-IT" sz="2400" b="1" baseline="-25000" dirty="0"/>
              <a:t>(t)</a:t>
            </a:r>
          </a:p>
        </p:txBody>
      </p:sp>
      <p:sp>
        <p:nvSpPr>
          <p:cNvPr id="7" name="Rettangolo 2"/>
          <p:cNvSpPr/>
          <p:nvPr/>
        </p:nvSpPr>
        <p:spPr>
          <a:xfrm>
            <a:off x="-4549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is happening during T2 relaxation?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8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Freeform 5"/>
          <p:cNvSpPr>
            <a:spLocks/>
          </p:cNvSpPr>
          <p:nvPr/>
        </p:nvSpPr>
        <p:spPr bwMode="auto">
          <a:xfrm>
            <a:off x="1574800" y="2081213"/>
            <a:ext cx="2600325" cy="1804987"/>
          </a:xfrm>
          <a:custGeom>
            <a:avLst/>
            <a:gdLst>
              <a:gd name="T0" fmla="*/ 2147483646 w 1638"/>
              <a:gd name="T1" fmla="*/ 2147483646 h 1137"/>
              <a:gd name="T2" fmla="*/ 2147483646 w 1638"/>
              <a:gd name="T3" fmla="*/ 2147483646 h 1137"/>
              <a:gd name="T4" fmla="*/ 2147483646 w 1638"/>
              <a:gd name="T5" fmla="*/ 2147483646 h 1137"/>
              <a:gd name="T6" fmla="*/ 2147483646 w 1638"/>
              <a:gd name="T7" fmla="*/ 2147483646 h 1137"/>
              <a:gd name="T8" fmla="*/ 2147483646 w 1638"/>
              <a:gd name="T9" fmla="*/ 2147483646 h 1137"/>
              <a:gd name="T10" fmla="*/ 2147483646 w 1638"/>
              <a:gd name="T11" fmla="*/ 2147483646 h 1137"/>
              <a:gd name="T12" fmla="*/ 2147483646 w 1638"/>
              <a:gd name="T13" fmla="*/ 2147483646 h 1137"/>
              <a:gd name="T14" fmla="*/ 2147483646 w 1638"/>
              <a:gd name="T15" fmla="*/ 2147483646 h 1137"/>
              <a:gd name="T16" fmla="*/ 2147483646 w 1638"/>
              <a:gd name="T17" fmla="*/ 2147483646 h 1137"/>
              <a:gd name="T18" fmla="*/ 2147483646 w 1638"/>
              <a:gd name="T19" fmla="*/ 2147483646 h 1137"/>
              <a:gd name="T20" fmla="*/ 2147483646 w 1638"/>
              <a:gd name="T21" fmla="*/ 2147483646 h 1137"/>
              <a:gd name="T22" fmla="*/ 2147483646 w 1638"/>
              <a:gd name="T23" fmla="*/ 2147483646 h 1137"/>
              <a:gd name="T24" fmla="*/ 2147483646 w 1638"/>
              <a:gd name="T25" fmla="*/ 2147483646 h 1137"/>
              <a:gd name="T26" fmla="*/ 2147483646 w 1638"/>
              <a:gd name="T27" fmla="*/ 2147483646 h 1137"/>
              <a:gd name="T28" fmla="*/ 2147483646 w 1638"/>
              <a:gd name="T29" fmla="*/ 2147483646 h 1137"/>
              <a:gd name="T30" fmla="*/ 2147483646 w 1638"/>
              <a:gd name="T31" fmla="*/ 2147483646 h 1137"/>
              <a:gd name="T32" fmla="*/ 2147483646 w 1638"/>
              <a:gd name="T33" fmla="*/ 2147483646 h 1137"/>
              <a:gd name="T34" fmla="*/ 2147483646 w 1638"/>
              <a:gd name="T35" fmla="*/ 2147483646 h 1137"/>
              <a:gd name="T36" fmla="*/ 2147483646 w 1638"/>
              <a:gd name="T37" fmla="*/ 2147483646 h 1137"/>
              <a:gd name="T38" fmla="*/ 2147483646 w 1638"/>
              <a:gd name="T39" fmla="*/ 2147483646 h 1137"/>
              <a:gd name="T40" fmla="*/ 2147483646 w 1638"/>
              <a:gd name="T41" fmla="*/ 2147483646 h 1137"/>
              <a:gd name="T42" fmla="*/ 2147483646 w 1638"/>
              <a:gd name="T43" fmla="*/ 2147483646 h 1137"/>
              <a:gd name="T44" fmla="*/ 2147483646 w 1638"/>
              <a:gd name="T45" fmla="*/ 2147483646 h 1137"/>
              <a:gd name="T46" fmla="*/ 2147483646 w 1638"/>
              <a:gd name="T47" fmla="*/ 2147483646 h 1137"/>
              <a:gd name="T48" fmla="*/ 2147483646 w 1638"/>
              <a:gd name="T49" fmla="*/ 2147483646 h 1137"/>
              <a:gd name="T50" fmla="*/ 2147483646 w 1638"/>
              <a:gd name="T51" fmla="*/ 2147483646 h 1137"/>
              <a:gd name="T52" fmla="*/ 2147483646 w 1638"/>
              <a:gd name="T53" fmla="*/ 2147483646 h 1137"/>
              <a:gd name="T54" fmla="*/ 2147483646 w 1638"/>
              <a:gd name="T55" fmla="*/ 2147483646 h 1137"/>
              <a:gd name="T56" fmla="*/ 2147483646 w 1638"/>
              <a:gd name="T57" fmla="*/ 2147483646 h 1137"/>
              <a:gd name="T58" fmla="*/ 2147483646 w 1638"/>
              <a:gd name="T59" fmla="*/ 2147483646 h 1137"/>
              <a:gd name="T60" fmla="*/ 2147483646 w 1638"/>
              <a:gd name="T61" fmla="*/ 2147483646 h 1137"/>
              <a:gd name="T62" fmla="*/ 2147483646 w 1638"/>
              <a:gd name="T63" fmla="*/ 2147483646 h 1137"/>
              <a:gd name="T64" fmla="*/ 2147483646 w 1638"/>
              <a:gd name="T65" fmla="*/ 2147483646 h 1137"/>
              <a:gd name="T66" fmla="*/ 2147483646 w 1638"/>
              <a:gd name="T67" fmla="*/ 2147483646 h 1137"/>
              <a:gd name="T68" fmla="*/ 2147483646 w 1638"/>
              <a:gd name="T69" fmla="*/ 2147483646 h 1137"/>
              <a:gd name="T70" fmla="*/ 2147483646 w 1638"/>
              <a:gd name="T71" fmla="*/ 2147483646 h 1137"/>
              <a:gd name="T72" fmla="*/ 2147483646 w 1638"/>
              <a:gd name="T73" fmla="*/ 2147483646 h 1137"/>
              <a:gd name="T74" fmla="*/ 2147483646 w 1638"/>
              <a:gd name="T75" fmla="*/ 2147483646 h 1137"/>
              <a:gd name="T76" fmla="*/ 2147483646 w 1638"/>
              <a:gd name="T77" fmla="*/ 2147483646 h 1137"/>
              <a:gd name="T78" fmla="*/ 2147483646 w 1638"/>
              <a:gd name="T79" fmla="*/ 2147483646 h 1137"/>
              <a:gd name="T80" fmla="*/ 2147483646 w 1638"/>
              <a:gd name="T81" fmla="*/ 2147483646 h 1137"/>
              <a:gd name="T82" fmla="*/ 2147483646 w 1638"/>
              <a:gd name="T83" fmla="*/ 2147483646 h 1137"/>
              <a:gd name="T84" fmla="*/ 2147483646 w 1638"/>
              <a:gd name="T85" fmla="*/ 2147483646 h 1137"/>
              <a:gd name="T86" fmla="*/ 2147483646 w 1638"/>
              <a:gd name="T87" fmla="*/ 2147483646 h 1137"/>
              <a:gd name="T88" fmla="*/ 2147483646 w 1638"/>
              <a:gd name="T89" fmla="*/ 2147483646 h 1137"/>
              <a:gd name="T90" fmla="*/ 2147483646 w 1638"/>
              <a:gd name="T91" fmla="*/ 2147483646 h 1137"/>
              <a:gd name="T92" fmla="*/ 2147483646 w 1638"/>
              <a:gd name="T93" fmla="*/ 2147483646 h 1137"/>
              <a:gd name="T94" fmla="*/ 2147483646 w 1638"/>
              <a:gd name="T95" fmla="*/ 2147483646 h 1137"/>
              <a:gd name="T96" fmla="*/ 2147483646 w 1638"/>
              <a:gd name="T97" fmla="*/ 2147483646 h 1137"/>
              <a:gd name="T98" fmla="*/ 2147483646 w 1638"/>
              <a:gd name="T99" fmla="*/ 2147483646 h 1137"/>
              <a:gd name="T100" fmla="*/ 2147483646 w 1638"/>
              <a:gd name="T101" fmla="*/ 2147483646 h 1137"/>
              <a:gd name="T102" fmla="*/ 2147483646 w 1638"/>
              <a:gd name="T103" fmla="*/ 2147483646 h 1137"/>
              <a:gd name="T104" fmla="*/ 2147483646 w 1638"/>
              <a:gd name="T105" fmla="*/ 2147483646 h 1137"/>
              <a:gd name="T106" fmla="*/ 2147483646 w 1638"/>
              <a:gd name="T107" fmla="*/ 2147483646 h 1137"/>
              <a:gd name="T108" fmla="*/ 2147483646 w 1638"/>
              <a:gd name="T109" fmla="*/ 2147483646 h 1137"/>
              <a:gd name="T110" fmla="*/ 2147483646 w 1638"/>
              <a:gd name="T111" fmla="*/ 2147483646 h 1137"/>
              <a:gd name="T112" fmla="*/ 2147483646 w 1638"/>
              <a:gd name="T113" fmla="*/ 2147483646 h 1137"/>
              <a:gd name="T114" fmla="*/ 2147483646 w 1638"/>
              <a:gd name="T115" fmla="*/ 2147483646 h 1137"/>
              <a:gd name="T116" fmla="*/ 2147483646 w 1638"/>
              <a:gd name="T117" fmla="*/ 2147483646 h 1137"/>
              <a:gd name="T118" fmla="*/ 2147483646 w 1638"/>
              <a:gd name="T119" fmla="*/ 2147483646 h 1137"/>
              <a:gd name="T120" fmla="*/ 2147483646 w 1638"/>
              <a:gd name="T121" fmla="*/ 2147483646 h 1137"/>
              <a:gd name="T122" fmla="*/ 2147483646 w 1638"/>
              <a:gd name="T123" fmla="*/ 2147483646 h 113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638"/>
              <a:gd name="T187" fmla="*/ 0 h 1137"/>
              <a:gd name="T188" fmla="*/ 1638 w 1638"/>
              <a:gd name="T189" fmla="*/ 1137 h 113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638" h="1137">
                <a:moveTo>
                  <a:pt x="0" y="593"/>
                </a:moveTo>
                <a:lnTo>
                  <a:pt x="0" y="579"/>
                </a:lnTo>
                <a:lnTo>
                  <a:pt x="0" y="565"/>
                </a:lnTo>
                <a:lnTo>
                  <a:pt x="0" y="544"/>
                </a:lnTo>
                <a:lnTo>
                  <a:pt x="0" y="530"/>
                </a:lnTo>
                <a:lnTo>
                  <a:pt x="0" y="509"/>
                </a:lnTo>
                <a:lnTo>
                  <a:pt x="0" y="495"/>
                </a:lnTo>
                <a:lnTo>
                  <a:pt x="0" y="474"/>
                </a:lnTo>
                <a:lnTo>
                  <a:pt x="0" y="453"/>
                </a:lnTo>
                <a:lnTo>
                  <a:pt x="0" y="432"/>
                </a:lnTo>
                <a:lnTo>
                  <a:pt x="0" y="412"/>
                </a:lnTo>
                <a:lnTo>
                  <a:pt x="0" y="384"/>
                </a:lnTo>
                <a:lnTo>
                  <a:pt x="8" y="363"/>
                </a:lnTo>
                <a:lnTo>
                  <a:pt x="8" y="342"/>
                </a:lnTo>
                <a:lnTo>
                  <a:pt x="8" y="314"/>
                </a:lnTo>
                <a:lnTo>
                  <a:pt x="8" y="293"/>
                </a:lnTo>
                <a:lnTo>
                  <a:pt x="8" y="272"/>
                </a:lnTo>
                <a:lnTo>
                  <a:pt x="8" y="251"/>
                </a:lnTo>
                <a:lnTo>
                  <a:pt x="8" y="223"/>
                </a:lnTo>
                <a:lnTo>
                  <a:pt x="16" y="202"/>
                </a:lnTo>
                <a:lnTo>
                  <a:pt x="16" y="181"/>
                </a:lnTo>
                <a:lnTo>
                  <a:pt x="16" y="160"/>
                </a:lnTo>
                <a:lnTo>
                  <a:pt x="16" y="140"/>
                </a:lnTo>
                <a:lnTo>
                  <a:pt x="16" y="126"/>
                </a:lnTo>
                <a:lnTo>
                  <a:pt x="23" y="105"/>
                </a:lnTo>
                <a:lnTo>
                  <a:pt x="23" y="91"/>
                </a:lnTo>
                <a:lnTo>
                  <a:pt x="23" y="70"/>
                </a:lnTo>
                <a:lnTo>
                  <a:pt x="23" y="56"/>
                </a:lnTo>
                <a:lnTo>
                  <a:pt x="23" y="42"/>
                </a:lnTo>
                <a:lnTo>
                  <a:pt x="31" y="35"/>
                </a:lnTo>
                <a:lnTo>
                  <a:pt x="31" y="21"/>
                </a:lnTo>
                <a:lnTo>
                  <a:pt x="31" y="7"/>
                </a:lnTo>
                <a:lnTo>
                  <a:pt x="39" y="0"/>
                </a:lnTo>
                <a:lnTo>
                  <a:pt x="39" y="7"/>
                </a:lnTo>
                <a:lnTo>
                  <a:pt x="39" y="14"/>
                </a:lnTo>
                <a:lnTo>
                  <a:pt x="39" y="28"/>
                </a:lnTo>
                <a:lnTo>
                  <a:pt x="47" y="35"/>
                </a:lnTo>
                <a:lnTo>
                  <a:pt x="47" y="49"/>
                </a:lnTo>
                <a:lnTo>
                  <a:pt x="47" y="70"/>
                </a:lnTo>
                <a:lnTo>
                  <a:pt x="47" y="84"/>
                </a:lnTo>
                <a:lnTo>
                  <a:pt x="47" y="91"/>
                </a:lnTo>
                <a:lnTo>
                  <a:pt x="47" y="105"/>
                </a:lnTo>
                <a:lnTo>
                  <a:pt x="47" y="119"/>
                </a:lnTo>
                <a:lnTo>
                  <a:pt x="47" y="133"/>
                </a:lnTo>
                <a:lnTo>
                  <a:pt x="47" y="146"/>
                </a:lnTo>
                <a:lnTo>
                  <a:pt x="47" y="160"/>
                </a:lnTo>
                <a:lnTo>
                  <a:pt x="47" y="174"/>
                </a:lnTo>
                <a:lnTo>
                  <a:pt x="47" y="195"/>
                </a:lnTo>
                <a:lnTo>
                  <a:pt x="47" y="209"/>
                </a:lnTo>
                <a:lnTo>
                  <a:pt x="47" y="230"/>
                </a:lnTo>
                <a:lnTo>
                  <a:pt x="47" y="251"/>
                </a:lnTo>
                <a:lnTo>
                  <a:pt x="47" y="265"/>
                </a:lnTo>
                <a:lnTo>
                  <a:pt x="47" y="279"/>
                </a:lnTo>
                <a:lnTo>
                  <a:pt x="47" y="293"/>
                </a:lnTo>
                <a:lnTo>
                  <a:pt x="47" y="307"/>
                </a:lnTo>
                <a:lnTo>
                  <a:pt x="47" y="321"/>
                </a:lnTo>
                <a:lnTo>
                  <a:pt x="47" y="335"/>
                </a:lnTo>
                <a:lnTo>
                  <a:pt x="47" y="349"/>
                </a:lnTo>
                <a:lnTo>
                  <a:pt x="47" y="363"/>
                </a:lnTo>
                <a:lnTo>
                  <a:pt x="47" y="377"/>
                </a:lnTo>
                <a:lnTo>
                  <a:pt x="47" y="398"/>
                </a:lnTo>
                <a:lnTo>
                  <a:pt x="47" y="412"/>
                </a:lnTo>
                <a:lnTo>
                  <a:pt x="47" y="426"/>
                </a:lnTo>
                <a:lnTo>
                  <a:pt x="47" y="446"/>
                </a:lnTo>
                <a:lnTo>
                  <a:pt x="47" y="460"/>
                </a:lnTo>
                <a:lnTo>
                  <a:pt x="47" y="481"/>
                </a:lnTo>
                <a:lnTo>
                  <a:pt x="47" y="495"/>
                </a:lnTo>
                <a:lnTo>
                  <a:pt x="47" y="509"/>
                </a:lnTo>
                <a:lnTo>
                  <a:pt x="47" y="530"/>
                </a:lnTo>
                <a:lnTo>
                  <a:pt x="47" y="544"/>
                </a:lnTo>
                <a:lnTo>
                  <a:pt x="47" y="565"/>
                </a:lnTo>
                <a:lnTo>
                  <a:pt x="47" y="579"/>
                </a:lnTo>
                <a:lnTo>
                  <a:pt x="47" y="600"/>
                </a:lnTo>
                <a:lnTo>
                  <a:pt x="54" y="621"/>
                </a:lnTo>
                <a:lnTo>
                  <a:pt x="54" y="635"/>
                </a:lnTo>
                <a:lnTo>
                  <a:pt x="54" y="656"/>
                </a:lnTo>
                <a:lnTo>
                  <a:pt x="54" y="670"/>
                </a:lnTo>
                <a:lnTo>
                  <a:pt x="54" y="691"/>
                </a:lnTo>
                <a:lnTo>
                  <a:pt x="54" y="705"/>
                </a:lnTo>
                <a:lnTo>
                  <a:pt x="54" y="725"/>
                </a:lnTo>
                <a:lnTo>
                  <a:pt x="54" y="739"/>
                </a:lnTo>
                <a:lnTo>
                  <a:pt x="54" y="760"/>
                </a:lnTo>
                <a:lnTo>
                  <a:pt x="54" y="774"/>
                </a:lnTo>
                <a:lnTo>
                  <a:pt x="54" y="795"/>
                </a:lnTo>
                <a:lnTo>
                  <a:pt x="54" y="809"/>
                </a:lnTo>
                <a:lnTo>
                  <a:pt x="54" y="823"/>
                </a:lnTo>
                <a:lnTo>
                  <a:pt x="54" y="844"/>
                </a:lnTo>
                <a:lnTo>
                  <a:pt x="54" y="858"/>
                </a:lnTo>
                <a:lnTo>
                  <a:pt x="54" y="872"/>
                </a:lnTo>
                <a:lnTo>
                  <a:pt x="54" y="886"/>
                </a:lnTo>
                <a:lnTo>
                  <a:pt x="54" y="907"/>
                </a:lnTo>
                <a:lnTo>
                  <a:pt x="54" y="921"/>
                </a:lnTo>
                <a:lnTo>
                  <a:pt x="54" y="935"/>
                </a:lnTo>
                <a:lnTo>
                  <a:pt x="54" y="949"/>
                </a:lnTo>
                <a:lnTo>
                  <a:pt x="62" y="963"/>
                </a:lnTo>
                <a:lnTo>
                  <a:pt x="62" y="977"/>
                </a:lnTo>
                <a:lnTo>
                  <a:pt x="62" y="991"/>
                </a:lnTo>
                <a:lnTo>
                  <a:pt x="62" y="1004"/>
                </a:lnTo>
                <a:lnTo>
                  <a:pt x="62" y="1011"/>
                </a:lnTo>
                <a:lnTo>
                  <a:pt x="62" y="1039"/>
                </a:lnTo>
                <a:lnTo>
                  <a:pt x="62" y="1060"/>
                </a:lnTo>
                <a:lnTo>
                  <a:pt x="62" y="1074"/>
                </a:lnTo>
                <a:lnTo>
                  <a:pt x="62" y="1095"/>
                </a:lnTo>
                <a:lnTo>
                  <a:pt x="62" y="1109"/>
                </a:lnTo>
                <a:lnTo>
                  <a:pt x="62" y="1116"/>
                </a:lnTo>
                <a:lnTo>
                  <a:pt x="70" y="1137"/>
                </a:lnTo>
                <a:lnTo>
                  <a:pt x="70" y="1123"/>
                </a:lnTo>
                <a:lnTo>
                  <a:pt x="70" y="1109"/>
                </a:lnTo>
                <a:lnTo>
                  <a:pt x="70" y="1095"/>
                </a:lnTo>
                <a:lnTo>
                  <a:pt x="70" y="1074"/>
                </a:lnTo>
                <a:lnTo>
                  <a:pt x="70" y="1067"/>
                </a:lnTo>
                <a:lnTo>
                  <a:pt x="70" y="1053"/>
                </a:lnTo>
                <a:lnTo>
                  <a:pt x="78" y="1039"/>
                </a:lnTo>
                <a:lnTo>
                  <a:pt x="78" y="1025"/>
                </a:lnTo>
                <a:lnTo>
                  <a:pt x="78" y="1011"/>
                </a:lnTo>
                <a:lnTo>
                  <a:pt x="78" y="991"/>
                </a:lnTo>
                <a:lnTo>
                  <a:pt x="78" y="977"/>
                </a:lnTo>
                <a:lnTo>
                  <a:pt x="78" y="956"/>
                </a:lnTo>
                <a:lnTo>
                  <a:pt x="78" y="935"/>
                </a:lnTo>
                <a:lnTo>
                  <a:pt x="78" y="914"/>
                </a:lnTo>
                <a:lnTo>
                  <a:pt x="78" y="893"/>
                </a:lnTo>
                <a:lnTo>
                  <a:pt x="78" y="865"/>
                </a:lnTo>
                <a:lnTo>
                  <a:pt x="78" y="844"/>
                </a:lnTo>
                <a:lnTo>
                  <a:pt x="78" y="816"/>
                </a:lnTo>
                <a:lnTo>
                  <a:pt x="78" y="788"/>
                </a:lnTo>
                <a:lnTo>
                  <a:pt x="78" y="760"/>
                </a:lnTo>
                <a:lnTo>
                  <a:pt x="78" y="732"/>
                </a:lnTo>
                <a:lnTo>
                  <a:pt x="78" y="698"/>
                </a:lnTo>
                <a:lnTo>
                  <a:pt x="78" y="677"/>
                </a:lnTo>
                <a:lnTo>
                  <a:pt x="78" y="663"/>
                </a:lnTo>
                <a:lnTo>
                  <a:pt x="78" y="635"/>
                </a:lnTo>
                <a:lnTo>
                  <a:pt x="78" y="614"/>
                </a:lnTo>
                <a:lnTo>
                  <a:pt x="78" y="593"/>
                </a:lnTo>
                <a:lnTo>
                  <a:pt x="78" y="572"/>
                </a:lnTo>
                <a:lnTo>
                  <a:pt x="78" y="544"/>
                </a:lnTo>
                <a:lnTo>
                  <a:pt x="78" y="523"/>
                </a:lnTo>
                <a:lnTo>
                  <a:pt x="78" y="495"/>
                </a:lnTo>
                <a:lnTo>
                  <a:pt x="85" y="474"/>
                </a:lnTo>
                <a:lnTo>
                  <a:pt x="85" y="446"/>
                </a:lnTo>
                <a:lnTo>
                  <a:pt x="85" y="419"/>
                </a:lnTo>
                <a:lnTo>
                  <a:pt x="85" y="398"/>
                </a:lnTo>
                <a:lnTo>
                  <a:pt x="85" y="370"/>
                </a:lnTo>
                <a:lnTo>
                  <a:pt x="85" y="349"/>
                </a:lnTo>
                <a:lnTo>
                  <a:pt x="85" y="321"/>
                </a:lnTo>
                <a:lnTo>
                  <a:pt x="85" y="300"/>
                </a:lnTo>
                <a:lnTo>
                  <a:pt x="85" y="272"/>
                </a:lnTo>
                <a:lnTo>
                  <a:pt x="93" y="251"/>
                </a:lnTo>
                <a:lnTo>
                  <a:pt x="93" y="230"/>
                </a:lnTo>
                <a:lnTo>
                  <a:pt x="93" y="209"/>
                </a:lnTo>
                <a:lnTo>
                  <a:pt x="93" y="188"/>
                </a:lnTo>
                <a:lnTo>
                  <a:pt x="93" y="167"/>
                </a:lnTo>
                <a:lnTo>
                  <a:pt x="93" y="153"/>
                </a:lnTo>
                <a:lnTo>
                  <a:pt x="93" y="133"/>
                </a:lnTo>
                <a:lnTo>
                  <a:pt x="93" y="119"/>
                </a:lnTo>
                <a:lnTo>
                  <a:pt x="93" y="105"/>
                </a:lnTo>
                <a:lnTo>
                  <a:pt x="101" y="98"/>
                </a:lnTo>
                <a:lnTo>
                  <a:pt x="101" y="84"/>
                </a:lnTo>
                <a:lnTo>
                  <a:pt x="101" y="77"/>
                </a:lnTo>
                <a:lnTo>
                  <a:pt x="101" y="63"/>
                </a:lnTo>
                <a:lnTo>
                  <a:pt x="101" y="77"/>
                </a:lnTo>
                <a:lnTo>
                  <a:pt x="109" y="84"/>
                </a:lnTo>
                <a:lnTo>
                  <a:pt x="109" y="98"/>
                </a:lnTo>
                <a:lnTo>
                  <a:pt x="109" y="112"/>
                </a:lnTo>
                <a:lnTo>
                  <a:pt x="109" y="126"/>
                </a:lnTo>
                <a:lnTo>
                  <a:pt x="109" y="146"/>
                </a:lnTo>
                <a:lnTo>
                  <a:pt x="109" y="167"/>
                </a:lnTo>
                <a:lnTo>
                  <a:pt x="109" y="181"/>
                </a:lnTo>
                <a:lnTo>
                  <a:pt x="109" y="195"/>
                </a:lnTo>
                <a:lnTo>
                  <a:pt x="109" y="209"/>
                </a:lnTo>
                <a:lnTo>
                  <a:pt x="109" y="230"/>
                </a:lnTo>
                <a:lnTo>
                  <a:pt x="109" y="244"/>
                </a:lnTo>
                <a:lnTo>
                  <a:pt x="109" y="258"/>
                </a:lnTo>
                <a:lnTo>
                  <a:pt x="109" y="279"/>
                </a:lnTo>
                <a:lnTo>
                  <a:pt x="109" y="300"/>
                </a:lnTo>
                <a:lnTo>
                  <a:pt x="109" y="321"/>
                </a:lnTo>
                <a:lnTo>
                  <a:pt x="109" y="342"/>
                </a:lnTo>
                <a:lnTo>
                  <a:pt x="109" y="363"/>
                </a:lnTo>
                <a:lnTo>
                  <a:pt x="109" y="384"/>
                </a:lnTo>
                <a:lnTo>
                  <a:pt x="109" y="398"/>
                </a:lnTo>
                <a:lnTo>
                  <a:pt x="109" y="412"/>
                </a:lnTo>
                <a:lnTo>
                  <a:pt x="109" y="426"/>
                </a:lnTo>
                <a:lnTo>
                  <a:pt x="109" y="439"/>
                </a:lnTo>
                <a:lnTo>
                  <a:pt x="109" y="453"/>
                </a:lnTo>
                <a:lnTo>
                  <a:pt x="109" y="467"/>
                </a:lnTo>
                <a:lnTo>
                  <a:pt x="109" y="481"/>
                </a:lnTo>
                <a:lnTo>
                  <a:pt x="109" y="495"/>
                </a:lnTo>
                <a:lnTo>
                  <a:pt x="109" y="509"/>
                </a:lnTo>
                <a:lnTo>
                  <a:pt x="109" y="523"/>
                </a:lnTo>
                <a:lnTo>
                  <a:pt x="109" y="537"/>
                </a:lnTo>
                <a:lnTo>
                  <a:pt x="109" y="551"/>
                </a:lnTo>
                <a:lnTo>
                  <a:pt x="109" y="572"/>
                </a:lnTo>
                <a:lnTo>
                  <a:pt x="109" y="586"/>
                </a:lnTo>
                <a:lnTo>
                  <a:pt x="109" y="600"/>
                </a:lnTo>
                <a:lnTo>
                  <a:pt x="109" y="614"/>
                </a:lnTo>
                <a:lnTo>
                  <a:pt x="109" y="628"/>
                </a:lnTo>
                <a:lnTo>
                  <a:pt x="109" y="642"/>
                </a:lnTo>
                <a:lnTo>
                  <a:pt x="109" y="663"/>
                </a:lnTo>
                <a:lnTo>
                  <a:pt x="116" y="677"/>
                </a:lnTo>
                <a:lnTo>
                  <a:pt x="116" y="691"/>
                </a:lnTo>
                <a:lnTo>
                  <a:pt x="116" y="705"/>
                </a:lnTo>
                <a:lnTo>
                  <a:pt x="116" y="718"/>
                </a:lnTo>
                <a:lnTo>
                  <a:pt x="116" y="732"/>
                </a:lnTo>
                <a:lnTo>
                  <a:pt x="116" y="746"/>
                </a:lnTo>
                <a:lnTo>
                  <a:pt x="116" y="760"/>
                </a:lnTo>
                <a:lnTo>
                  <a:pt x="116" y="774"/>
                </a:lnTo>
                <a:lnTo>
                  <a:pt x="116" y="788"/>
                </a:lnTo>
                <a:lnTo>
                  <a:pt x="116" y="802"/>
                </a:lnTo>
                <a:lnTo>
                  <a:pt x="116" y="816"/>
                </a:lnTo>
                <a:lnTo>
                  <a:pt x="116" y="844"/>
                </a:lnTo>
                <a:lnTo>
                  <a:pt x="116" y="872"/>
                </a:lnTo>
                <a:lnTo>
                  <a:pt x="116" y="900"/>
                </a:lnTo>
                <a:lnTo>
                  <a:pt x="116" y="921"/>
                </a:lnTo>
                <a:lnTo>
                  <a:pt x="124" y="949"/>
                </a:lnTo>
                <a:lnTo>
                  <a:pt x="124" y="970"/>
                </a:lnTo>
                <a:lnTo>
                  <a:pt x="124" y="991"/>
                </a:lnTo>
                <a:lnTo>
                  <a:pt x="124" y="1011"/>
                </a:lnTo>
                <a:lnTo>
                  <a:pt x="124" y="1025"/>
                </a:lnTo>
                <a:lnTo>
                  <a:pt x="124" y="1039"/>
                </a:lnTo>
                <a:lnTo>
                  <a:pt x="124" y="1053"/>
                </a:lnTo>
                <a:lnTo>
                  <a:pt x="124" y="1067"/>
                </a:lnTo>
                <a:lnTo>
                  <a:pt x="132" y="1081"/>
                </a:lnTo>
                <a:lnTo>
                  <a:pt x="132" y="1088"/>
                </a:lnTo>
                <a:lnTo>
                  <a:pt x="132" y="1102"/>
                </a:lnTo>
                <a:lnTo>
                  <a:pt x="132" y="1095"/>
                </a:lnTo>
                <a:lnTo>
                  <a:pt x="132" y="1074"/>
                </a:lnTo>
                <a:lnTo>
                  <a:pt x="140" y="1060"/>
                </a:lnTo>
                <a:lnTo>
                  <a:pt x="140" y="1046"/>
                </a:lnTo>
                <a:lnTo>
                  <a:pt x="140" y="1025"/>
                </a:lnTo>
                <a:lnTo>
                  <a:pt x="140" y="1011"/>
                </a:lnTo>
                <a:lnTo>
                  <a:pt x="140" y="1004"/>
                </a:lnTo>
                <a:lnTo>
                  <a:pt x="140" y="991"/>
                </a:lnTo>
                <a:lnTo>
                  <a:pt x="140" y="977"/>
                </a:lnTo>
                <a:lnTo>
                  <a:pt x="140" y="963"/>
                </a:lnTo>
                <a:lnTo>
                  <a:pt x="140" y="949"/>
                </a:lnTo>
                <a:lnTo>
                  <a:pt x="140" y="928"/>
                </a:lnTo>
                <a:lnTo>
                  <a:pt x="140" y="914"/>
                </a:lnTo>
                <a:lnTo>
                  <a:pt x="140" y="893"/>
                </a:lnTo>
                <a:lnTo>
                  <a:pt x="140" y="879"/>
                </a:lnTo>
                <a:lnTo>
                  <a:pt x="140" y="858"/>
                </a:lnTo>
                <a:lnTo>
                  <a:pt x="140" y="837"/>
                </a:lnTo>
                <a:lnTo>
                  <a:pt x="140" y="816"/>
                </a:lnTo>
                <a:lnTo>
                  <a:pt x="140" y="788"/>
                </a:lnTo>
                <a:lnTo>
                  <a:pt x="140" y="767"/>
                </a:lnTo>
                <a:lnTo>
                  <a:pt x="140" y="739"/>
                </a:lnTo>
                <a:lnTo>
                  <a:pt x="140" y="718"/>
                </a:lnTo>
                <a:lnTo>
                  <a:pt x="140" y="691"/>
                </a:lnTo>
                <a:lnTo>
                  <a:pt x="140" y="670"/>
                </a:lnTo>
                <a:lnTo>
                  <a:pt x="140" y="656"/>
                </a:lnTo>
                <a:lnTo>
                  <a:pt x="140" y="635"/>
                </a:lnTo>
                <a:lnTo>
                  <a:pt x="140" y="614"/>
                </a:lnTo>
                <a:lnTo>
                  <a:pt x="140" y="593"/>
                </a:lnTo>
                <a:lnTo>
                  <a:pt x="140" y="572"/>
                </a:lnTo>
                <a:lnTo>
                  <a:pt x="140" y="551"/>
                </a:lnTo>
                <a:lnTo>
                  <a:pt x="140" y="530"/>
                </a:lnTo>
                <a:lnTo>
                  <a:pt x="140" y="502"/>
                </a:lnTo>
                <a:lnTo>
                  <a:pt x="148" y="481"/>
                </a:lnTo>
                <a:lnTo>
                  <a:pt x="148" y="460"/>
                </a:lnTo>
                <a:lnTo>
                  <a:pt x="148" y="432"/>
                </a:lnTo>
                <a:lnTo>
                  <a:pt x="148" y="412"/>
                </a:lnTo>
                <a:lnTo>
                  <a:pt x="148" y="391"/>
                </a:lnTo>
                <a:lnTo>
                  <a:pt x="148" y="363"/>
                </a:lnTo>
                <a:lnTo>
                  <a:pt x="148" y="342"/>
                </a:lnTo>
                <a:lnTo>
                  <a:pt x="148" y="321"/>
                </a:lnTo>
                <a:lnTo>
                  <a:pt x="148" y="300"/>
                </a:lnTo>
                <a:lnTo>
                  <a:pt x="148" y="272"/>
                </a:lnTo>
                <a:lnTo>
                  <a:pt x="155" y="251"/>
                </a:lnTo>
                <a:lnTo>
                  <a:pt x="155" y="237"/>
                </a:lnTo>
                <a:lnTo>
                  <a:pt x="155" y="216"/>
                </a:lnTo>
                <a:lnTo>
                  <a:pt x="155" y="195"/>
                </a:lnTo>
                <a:lnTo>
                  <a:pt x="155" y="181"/>
                </a:lnTo>
                <a:lnTo>
                  <a:pt x="155" y="167"/>
                </a:lnTo>
                <a:lnTo>
                  <a:pt x="155" y="153"/>
                </a:lnTo>
                <a:lnTo>
                  <a:pt x="155" y="140"/>
                </a:lnTo>
                <a:lnTo>
                  <a:pt x="163" y="126"/>
                </a:lnTo>
                <a:lnTo>
                  <a:pt x="163" y="119"/>
                </a:lnTo>
                <a:lnTo>
                  <a:pt x="163" y="112"/>
                </a:lnTo>
                <a:lnTo>
                  <a:pt x="163" y="98"/>
                </a:lnTo>
                <a:lnTo>
                  <a:pt x="163" y="91"/>
                </a:lnTo>
                <a:lnTo>
                  <a:pt x="163" y="105"/>
                </a:lnTo>
                <a:lnTo>
                  <a:pt x="171" y="112"/>
                </a:lnTo>
                <a:lnTo>
                  <a:pt x="171" y="119"/>
                </a:lnTo>
                <a:lnTo>
                  <a:pt x="171" y="133"/>
                </a:lnTo>
                <a:lnTo>
                  <a:pt x="171" y="146"/>
                </a:lnTo>
                <a:lnTo>
                  <a:pt x="171" y="167"/>
                </a:lnTo>
                <a:lnTo>
                  <a:pt x="171" y="188"/>
                </a:lnTo>
                <a:lnTo>
                  <a:pt x="171" y="202"/>
                </a:lnTo>
                <a:lnTo>
                  <a:pt x="171" y="216"/>
                </a:lnTo>
                <a:lnTo>
                  <a:pt x="171" y="223"/>
                </a:lnTo>
                <a:lnTo>
                  <a:pt x="171" y="237"/>
                </a:lnTo>
                <a:lnTo>
                  <a:pt x="171" y="258"/>
                </a:lnTo>
                <a:lnTo>
                  <a:pt x="171" y="272"/>
                </a:lnTo>
                <a:lnTo>
                  <a:pt x="171" y="286"/>
                </a:lnTo>
                <a:lnTo>
                  <a:pt x="171" y="307"/>
                </a:lnTo>
                <a:lnTo>
                  <a:pt x="171" y="321"/>
                </a:lnTo>
                <a:lnTo>
                  <a:pt x="171" y="342"/>
                </a:lnTo>
                <a:lnTo>
                  <a:pt x="171" y="363"/>
                </a:lnTo>
                <a:lnTo>
                  <a:pt x="171" y="384"/>
                </a:lnTo>
                <a:lnTo>
                  <a:pt x="171" y="405"/>
                </a:lnTo>
                <a:lnTo>
                  <a:pt x="171" y="432"/>
                </a:lnTo>
                <a:lnTo>
                  <a:pt x="171" y="460"/>
                </a:lnTo>
                <a:lnTo>
                  <a:pt x="171" y="481"/>
                </a:lnTo>
                <a:lnTo>
                  <a:pt x="171" y="509"/>
                </a:lnTo>
                <a:lnTo>
                  <a:pt x="171" y="537"/>
                </a:lnTo>
                <a:lnTo>
                  <a:pt x="171" y="565"/>
                </a:lnTo>
                <a:lnTo>
                  <a:pt x="171" y="593"/>
                </a:lnTo>
                <a:lnTo>
                  <a:pt x="171" y="621"/>
                </a:lnTo>
                <a:lnTo>
                  <a:pt x="179" y="649"/>
                </a:lnTo>
                <a:lnTo>
                  <a:pt x="179" y="677"/>
                </a:lnTo>
                <a:lnTo>
                  <a:pt x="179" y="698"/>
                </a:lnTo>
                <a:lnTo>
                  <a:pt x="179" y="725"/>
                </a:lnTo>
                <a:lnTo>
                  <a:pt x="179" y="753"/>
                </a:lnTo>
                <a:lnTo>
                  <a:pt x="179" y="781"/>
                </a:lnTo>
                <a:lnTo>
                  <a:pt x="179" y="809"/>
                </a:lnTo>
                <a:lnTo>
                  <a:pt x="179" y="830"/>
                </a:lnTo>
                <a:lnTo>
                  <a:pt x="179" y="858"/>
                </a:lnTo>
                <a:lnTo>
                  <a:pt x="179" y="879"/>
                </a:lnTo>
                <a:lnTo>
                  <a:pt x="186" y="900"/>
                </a:lnTo>
                <a:lnTo>
                  <a:pt x="186" y="921"/>
                </a:lnTo>
                <a:lnTo>
                  <a:pt x="186" y="942"/>
                </a:lnTo>
                <a:lnTo>
                  <a:pt x="186" y="963"/>
                </a:lnTo>
                <a:lnTo>
                  <a:pt x="186" y="977"/>
                </a:lnTo>
                <a:lnTo>
                  <a:pt x="186" y="998"/>
                </a:lnTo>
                <a:lnTo>
                  <a:pt x="186" y="1011"/>
                </a:lnTo>
                <a:lnTo>
                  <a:pt x="186" y="1018"/>
                </a:lnTo>
                <a:lnTo>
                  <a:pt x="194" y="1032"/>
                </a:lnTo>
                <a:lnTo>
                  <a:pt x="194" y="1039"/>
                </a:lnTo>
                <a:lnTo>
                  <a:pt x="194" y="1046"/>
                </a:lnTo>
                <a:lnTo>
                  <a:pt x="194" y="1060"/>
                </a:lnTo>
                <a:lnTo>
                  <a:pt x="194" y="1053"/>
                </a:lnTo>
                <a:lnTo>
                  <a:pt x="194" y="1032"/>
                </a:lnTo>
                <a:lnTo>
                  <a:pt x="202" y="1025"/>
                </a:lnTo>
                <a:lnTo>
                  <a:pt x="202" y="1011"/>
                </a:lnTo>
                <a:lnTo>
                  <a:pt x="202" y="991"/>
                </a:lnTo>
                <a:lnTo>
                  <a:pt x="202" y="984"/>
                </a:lnTo>
                <a:lnTo>
                  <a:pt x="202" y="977"/>
                </a:lnTo>
                <a:lnTo>
                  <a:pt x="202" y="963"/>
                </a:lnTo>
                <a:lnTo>
                  <a:pt x="202" y="949"/>
                </a:lnTo>
                <a:lnTo>
                  <a:pt x="202" y="935"/>
                </a:lnTo>
                <a:lnTo>
                  <a:pt x="202" y="921"/>
                </a:lnTo>
                <a:lnTo>
                  <a:pt x="202" y="907"/>
                </a:lnTo>
                <a:lnTo>
                  <a:pt x="202" y="893"/>
                </a:lnTo>
                <a:lnTo>
                  <a:pt x="202" y="879"/>
                </a:lnTo>
                <a:lnTo>
                  <a:pt x="202" y="858"/>
                </a:lnTo>
                <a:lnTo>
                  <a:pt x="202" y="844"/>
                </a:lnTo>
                <a:lnTo>
                  <a:pt x="202" y="823"/>
                </a:lnTo>
                <a:lnTo>
                  <a:pt x="202" y="802"/>
                </a:lnTo>
                <a:lnTo>
                  <a:pt x="202" y="781"/>
                </a:lnTo>
                <a:lnTo>
                  <a:pt x="202" y="760"/>
                </a:lnTo>
                <a:lnTo>
                  <a:pt x="202" y="739"/>
                </a:lnTo>
                <a:lnTo>
                  <a:pt x="202" y="712"/>
                </a:lnTo>
                <a:lnTo>
                  <a:pt x="202" y="691"/>
                </a:lnTo>
                <a:lnTo>
                  <a:pt x="202" y="670"/>
                </a:lnTo>
                <a:lnTo>
                  <a:pt x="202" y="656"/>
                </a:lnTo>
                <a:lnTo>
                  <a:pt x="202" y="635"/>
                </a:lnTo>
                <a:lnTo>
                  <a:pt x="202" y="621"/>
                </a:lnTo>
                <a:lnTo>
                  <a:pt x="202" y="600"/>
                </a:lnTo>
                <a:lnTo>
                  <a:pt x="202" y="579"/>
                </a:lnTo>
                <a:lnTo>
                  <a:pt x="202" y="558"/>
                </a:lnTo>
                <a:lnTo>
                  <a:pt x="202" y="537"/>
                </a:lnTo>
                <a:lnTo>
                  <a:pt x="202" y="516"/>
                </a:lnTo>
                <a:lnTo>
                  <a:pt x="202" y="495"/>
                </a:lnTo>
                <a:lnTo>
                  <a:pt x="210" y="474"/>
                </a:lnTo>
                <a:lnTo>
                  <a:pt x="210" y="453"/>
                </a:lnTo>
                <a:lnTo>
                  <a:pt x="210" y="432"/>
                </a:lnTo>
                <a:lnTo>
                  <a:pt x="210" y="412"/>
                </a:lnTo>
                <a:lnTo>
                  <a:pt x="210" y="391"/>
                </a:lnTo>
                <a:lnTo>
                  <a:pt x="210" y="370"/>
                </a:lnTo>
                <a:lnTo>
                  <a:pt x="210" y="349"/>
                </a:lnTo>
                <a:lnTo>
                  <a:pt x="210" y="328"/>
                </a:lnTo>
                <a:lnTo>
                  <a:pt x="210" y="307"/>
                </a:lnTo>
                <a:lnTo>
                  <a:pt x="210" y="293"/>
                </a:lnTo>
                <a:lnTo>
                  <a:pt x="210" y="272"/>
                </a:lnTo>
                <a:lnTo>
                  <a:pt x="217" y="258"/>
                </a:lnTo>
                <a:lnTo>
                  <a:pt x="217" y="237"/>
                </a:lnTo>
                <a:lnTo>
                  <a:pt x="217" y="223"/>
                </a:lnTo>
                <a:lnTo>
                  <a:pt x="217" y="209"/>
                </a:lnTo>
                <a:lnTo>
                  <a:pt x="217" y="202"/>
                </a:lnTo>
                <a:lnTo>
                  <a:pt x="217" y="188"/>
                </a:lnTo>
                <a:lnTo>
                  <a:pt x="217" y="181"/>
                </a:lnTo>
                <a:lnTo>
                  <a:pt x="217" y="167"/>
                </a:lnTo>
                <a:lnTo>
                  <a:pt x="225" y="167"/>
                </a:lnTo>
                <a:lnTo>
                  <a:pt x="225" y="153"/>
                </a:lnTo>
                <a:lnTo>
                  <a:pt x="225" y="160"/>
                </a:lnTo>
                <a:lnTo>
                  <a:pt x="225" y="167"/>
                </a:lnTo>
                <a:lnTo>
                  <a:pt x="225" y="181"/>
                </a:lnTo>
                <a:lnTo>
                  <a:pt x="225" y="188"/>
                </a:lnTo>
                <a:lnTo>
                  <a:pt x="233" y="202"/>
                </a:lnTo>
                <a:lnTo>
                  <a:pt x="233" y="223"/>
                </a:lnTo>
                <a:lnTo>
                  <a:pt x="233" y="244"/>
                </a:lnTo>
                <a:lnTo>
                  <a:pt x="233" y="251"/>
                </a:lnTo>
                <a:lnTo>
                  <a:pt x="233" y="265"/>
                </a:lnTo>
                <a:lnTo>
                  <a:pt x="233" y="279"/>
                </a:lnTo>
                <a:lnTo>
                  <a:pt x="233" y="286"/>
                </a:lnTo>
                <a:lnTo>
                  <a:pt x="233" y="300"/>
                </a:lnTo>
                <a:lnTo>
                  <a:pt x="233" y="314"/>
                </a:lnTo>
                <a:lnTo>
                  <a:pt x="233" y="335"/>
                </a:lnTo>
                <a:lnTo>
                  <a:pt x="233" y="349"/>
                </a:lnTo>
                <a:lnTo>
                  <a:pt x="233" y="363"/>
                </a:lnTo>
                <a:lnTo>
                  <a:pt x="233" y="384"/>
                </a:lnTo>
                <a:lnTo>
                  <a:pt x="233" y="398"/>
                </a:lnTo>
                <a:lnTo>
                  <a:pt x="233" y="419"/>
                </a:lnTo>
                <a:lnTo>
                  <a:pt x="233" y="432"/>
                </a:lnTo>
                <a:lnTo>
                  <a:pt x="233" y="446"/>
                </a:lnTo>
                <a:lnTo>
                  <a:pt x="233" y="467"/>
                </a:lnTo>
                <a:lnTo>
                  <a:pt x="233" y="481"/>
                </a:lnTo>
                <a:lnTo>
                  <a:pt x="233" y="502"/>
                </a:lnTo>
                <a:lnTo>
                  <a:pt x="233" y="523"/>
                </a:lnTo>
                <a:lnTo>
                  <a:pt x="233" y="544"/>
                </a:lnTo>
                <a:lnTo>
                  <a:pt x="233" y="565"/>
                </a:lnTo>
                <a:lnTo>
                  <a:pt x="233" y="586"/>
                </a:lnTo>
                <a:lnTo>
                  <a:pt x="241" y="614"/>
                </a:lnTo>
                <a:lnTo>
                  <a:pt x="241" y="635"/>
                </a:lnTo>
                <a:lnTo>
                  <a:pt x="241" y="663"/>
                </a:lnTo>
                <a:lnTo>
                  <a:pt x="241" y="684"/>
                </a:lnTo>
                <a:lnTo>
                  <a:pt x="241" y="705"/>
                </a:lnTo>
                <a:lnTo>
                  <a:pt x="241" y="732"/>
                </a:lnTo>
                <a:lnTo>
                  <a:pt x="241" y="753"/>
                </a:lnTo>
                <a:lnTo>
                  <a:pt x="241" y="781"/>
                </a:lnTo>
                <a:lnTo>
                  <a:pt x="241" y="802"/>
                </a:lnTo>
                <a:lnTo>
                  <a:pt x="241" y="823"/>
                </a:lnTo>
                <a:lnTo>
                  <a:pt x="241" y="844"/>
                </a:lnTo>
                <a:lnTo>
                  <a:pt x="241" y="865"/>
                </a:lnTo>
                <a:lnTo>
                  <a:pt x="248" y="886"/>
                </a:lnTo>
                <a:lnTo>
                  <a:pt x="248" y="907"/>
                </a:lnTo>
                <a:lnTo>
                  <a:pt x="248" y="928"/>
                </a:lnTo>
                <a:lnTo>
                  <a:pt x="248" y="949"/>
                </a:lnTo>
                <a:lnTo>
                  <a:pt x="248" y="963"/>
                </a:lnTo>
                <a:lnTo>
                  <a:pt x="248" y="977"/>
                </a:lnTo>
                <a:lnTo>
                  <a:pt x="248" y="991"/>
                </a:lnTo>
                <a:lnTo>
                  <a:pt x="248" y="1004"/>
                </a:lnTo>
                <a:lnTo>
                  <a:pt x="248" y="1011"/>
                </a:lnTo>
                <a:lnTo>
                  <a:pt x="256" y="1032"/>
                </a:lnTo>
                <a:lnTo>
                  <a:pt x="256" y="1039"/>
                </a:lnTo>
                <a:lnTo>
                  <a:pt x="256" y="1032"/>
                </a:lnTo>
                <a:lnTo>
                  <a:pt x="256" y="1025"/>
                </a:lnTo>
                <a:lnTo>
                  <a:pt x="256" y="1018"/>
                </a:lnTo>
                <a:lnTo>
                  <a:pt x="256" y="1011"/>
                </a:lnTo>
                <a:lnTo>
                  <a:pt x="256" y="998"/>
                </a:lnTo>
                <a:lnTo>
                  <a:pt x="256" y="984"/>
                </a:lnTo>
                <a:lnTo>
                  <a:pt x="264" y="963"/>
                </a:lnTo>
                <a:lnTo>
                  <a:pt x="264" y="949"/>
                </a:lnTo>
                <a:lnTo>
                  <a:pt x="264" y="942"/>
                </a:lnTo>
                <a:lnTo>
                  <a:pt x="264" y="928"/>
                </a:lnTo>
                <a:lnTo>
                  <a:pt x="264" y="914"/>
                </a:lnTo>
                <a:lnTo>
                  <a:pt x="264" y="900"/>
                </a:lnTo>
                <a:lnTo>
                  <a:pt x="264" y="886"/>
                </a:lnTo>
                <a:lnTo>
                  <a:pt x="264" y="872"/>
                </a:lnTo>
                <a:lnTo>
                  <a:pt x="264" y="851"/>
                </a:lnTo>
                <a:lnTo>
                  <a:pt x="264" y="837"/>
                </a:lnTo>
                <a:lnTo>
                  <a:pt x="264" y="816"/>
                </a:lnTo>
                <a:lnTo>
                  <a:pt x="264" y="795"/>
                </a:lnTo>
                <a:lnTo>
                  <a:pt x="264" y="774"/>
                </a:lnTo>
                <a:lnTo>
                  <a:pt x="264" y="760"/>
                </a:lnTo>
                <a:lnTo>
                  <a:pt x="264" y="739"/>
                </a:lnTo>
                <a:lnTo>
                  <a:pt x="264" y="712"/>
                </a:lnTo>
                <a:lnTo>
                  <a:pt x="264" y="691"/>
                </a:lnTo>
                <a:lnTo>
                  <a:pt x="264" y="670"/>
                </a:lnTo>
                <a:lnTo>
                  <a:pt x="272" y="642"/>
                </a:lnTo>
                <a:lnTo>
                  <a:pt x="272" y="621"/>
                </a:lnTo>
                <a:lnTo>
                  <a:pt x="272" y="600"/>
                </a:lnTo>
                <a:lnTo>
                  <a:pt x="272" y="572"/>
                </a:lnTo>
                <a:lnTo>
                  <a:pt x="272" y="551"/>
                </a:lnTo>
                <a:lnTo>
                  <a:pt x="272" y="523"/>
                </a:lnTo>
                <a:lnTo>
                  <a:pt x="272" y="502"/>
                </a:lnTo>
                <a:lnTo>
                  <a:pt x="272" y="481"/>
                </a:lnTo>
                <a:lnTo>
                  <a:pt x="272" y="453"/>
                </a:lnTo>
                <a:lnTo>
                  <a:pt x="280" y="432"/>
                </a:lnTo>
                <a:lnTo>
                  <a:pt x="280" y="412"/>
                </a:lnTo>
                <a:lnTo>
                  <a:pt x="280" y="391"/>
                </a:lnTo>
                <a:lnTo>
                  <a:pt x="280" y="370"/>
                </a:lnTo>
                <a:lnTo>
                  <a:pt x="280" y="349"/>
                </a:lnTo>
                <a:lnTo>
                  <a:pt x="280" y="328"/>
                </a:lnTo>
                <a:lnTo>
                  <a:pt x="280" y="314"/>
                </a:lnTo>
                <a:lnTo>
                  <a:pt x="287" y="293"/>
                </a:lnTo>
                <a:lnTo>
                  <a:pt x="287" y="279"/>
                </a:lnTo>
                <a:lnTo>
                  <a:pt x="287" y="265"/>
                </a:lnTo>
                <a:lnTo>
                  <a:pt x="287" y="251"/>
                </a:lnTo>
                <a:lnTo>
                  <a:pt x="287" y="237"/>
                </a:lnTo>
                <a:lnTo>
                  <a:pt x="287" y="223"/>
                </a:lnTo>
                <a:lnTo>
                  <a:pt x="287" y="216"/>
                </a:lnTo>
                <a:lnTo>
                  <a:pt x="295" y="209"/>
                </a:lnTo>
                <a:lnTo>
                  <a:pt x="295" y="202"/>
                </a:lnTo>
                <a:lnTo>
                  <a:pt x="295" y="195"/>
                </a:lnTo>
                <a:lnTo>
                  <a:pt x="295" y="216"/>
                </a:lnTo>
                <a:lnTo>
                  <a:pt x="303" y="223"/>
                </a:lnTo>
                <a:lnTo>
                  <a:pt x="303" y="237"/>
                </a:lnTo>
                <a:lnTo>
                  <a:pt x="303" y="251"/>
                </a:lnTo>
                <a:lnTo>
                  <a:pt x="303" y="272"/>
                </a:lnTo>
                <a:lnTo>
                  <a:pt x="303" y="286"/>
                </a:lnTo>
                <a:lnTo>
                  <a:pt x="303" y="314"/>
                </a:lnTo>
                <a:lnTo>
                  <a:pt x="303" y="328"/>
                </a:lnTo>
                <a:lnTo>
                  <a:pt x="303" y="342"/>
                </a:lnTo>
                <a:lnTo>
                  <a:pt x="303" y="356"/>
                </a:lnTo>
                <a:lnTo>
                  <a:pt x="303" y="370"/>
                </a:lnTo>
                <a:lnTo>
                  <a:pt x="303" y="384"/>
                </a:lnTo>
                <a:lnTo>
                  <a:pt x="303" y="405"/>
                </a:lnTo>
                <a:lnTo>
                  <a:pt x="303" y="419"/>
                </a:lnTo>
                <a:lnTo>
                  <a:pt x="303" y="439"/>
                </a:lnTo>
                <a:lnTo>
                  <a:pt x="303" y="453"/>
                </a:lnTo>
                <a:lnTo>
                  <a:pt x="303" y="474"/>
                </a:lnTo>
                <a:lnTo>
                  <a:pt x="303" y="495"/>
                </a:lnTo>
                <a:lnTo>
                  <a:pt x="303" y="516"/>
                </a:lnTo>
                <a:lnTo>
                  <a:pt x="303" y="530"/>
                </a:lnTo>
                <a:lnTo>
                  <a:pt x="303" y="551"/>
                </a:lnTo>
                <a:lnTo>
                  <a:pt x="303" y="565"/>
                </a:lnTo>
                <a:lnTo>
                  <a:pt x="303" y="579"/>
                </a:lnTo>
                <a:lnTo>
                  <a:pt x="303" y="600"/>
                </a:lnTo>
                <a:lnTo>
                  <a:pt x="303" y="614"/>
                </a:lnTo>
                <a:lnTo>
                  <a:pt x="303" y="635"/>
                </a:lnTo>
                <a:lnTo>
                  <a:pt x="303" y="649"/>
                </a:lnTo>
                <a:lnTo>
                  <a:pt x="303" y="670"/>
                </a:lnTo>
                <a:lnTo>
                  <a:pt x="303" y="691"/>
                </a:lnTo>
                <a:lnTo>
                  <a:pt x="311" y="712"/>
                </a:lnTo>
                <a:lnTo>
                  <a:pt x="311" y="725"/>
                </a:lnTo>
                <a:lnTo>
                  <a:pt x="311" y="746"/>
                </a:lnTo>
                <a:lnTo>
                  <a:pt x="311" y="767"/>
                </a:lnTo>
                <a:lnTo>
                  <a:pt x="311" y="781"/>
                </a:lnTo>
                <a:lnTo>
                  <a:pt x="311" y="802"/>
                </a:lnTo>
                <a:lnTo>
                  <a:pt x="311" y="816"/>
                </a:lnTo>
                <a:lnTo>
                  <a:pt x="311" y="837"/>
                </a:lnTo>
                <a:lnTo>
                  <a:pt x="311" y="851"/>
                </a:lnTo>
                <a:lnTo>
                  <a:pt x="311" y="872"/>
                </a:lnTo>
                <a:lnTo>
                  <a:pt x="311" y="886"/>
                </a:lnTo>
                <a:lnTo>
                  <a:pt x="311" y="900"/>
                </a:lnTo>
                <a:lnTo>
                  <a:pt x="318" y="914"/>
                </a:lnTo>
                <a:lnTo>
                  <a:pt x="318" y="928"/>
                </a:lnTo>
                <a:lnTo>
                  <a:pt x="318" y="949"/>
                </a:lnTo>
                <a:lnTo>
                  <a:pt x="318" y="970"/>
                </a:lnTo>
                <a:lnTo>
                  <a:pt x="318" y="977"/>
                </a:lnTo>
                <a:lnTo>
                  <a:pt x="318" y="991"/>
                </a:lnTo>
                <a:lnTo>
                  <a:pt x="326" y="991"/>
                </a:lnTo>
                <a:lnTo>
                  <a:pt x="326" y="977"/>
                </a:lnTo>
                <a:lnTo>
                  <a:pt x="326" y="963"/>
                </a:lnTo>
                <a:lnTo>
                  <a:pt x="326" y="956"/>
                </a:lnTo>
                <a:lnTo>
                  <a:pt x="326" y="942"/>
                </a:lnTo>
                <a:lnTo>
                  <a:pt x="326" y="928"/>
                </a:lnTo>
                <a:lnTo>
                  <a:pt x="326" y="907"/>
                </a:lnTo>
                <a:lnTo>
                  <a:pt x="326" y="893"/>
                </a:lnTo>
                <a:lnTo>
                  <a:pt x="326" y="865"/>
                </a:lnTo>
                <a:lnTo>
                  <a:pt x="326" y="844"/>
                </a:lnTo>
                <a:lnTo>
                  <a:pt x="326" y="830"/>
                </a:lnTo>
                <a:lnTo>
                  <a:pt x="326" y="816"/>
                </a:lnTo>
                <a:lnTo>
                  <a:pt x="326" y="802"/>
                </a:lnTo>
                <a:lnTo>
                  <a:pt x="326" y="781"/>
                </a:lnTo>
                <a:lnTo>
                  <a:pt x="326" y="767"/>
                </a:lnTo>
                <a:lnTo>
                  <a:pt x="326" y="753"/>
                </a:lnTo>
                <a:lnTo>
                  <a:pt x="326" y="739"/>
                </a:lnTo>
                <a:lnTo>
                  <a:pt x="326" y="725"/>
                </a:lnTo>
                <a:lnTo>
                  <a:pt x="326" y="712"/>
                </a:lnTo>
                <a:lnTo>
                  <a:pt x="326" y="698"/>
                </a:lnTo>
                <a:lnTo>
                  <a:pt x="326" y="684"/>
                </a:lnTo>
                <a:lnTo>
                  <a:pt x="326" y="663"/>
                </a:lnTo>
                <a:lnTo>
                  <a:pt x="326" y="649"/>
                </a:lnTo>
                <a:lnTo>
                  <a:pt x="326" y="628"/>
                </a:lnTo>
                <a:lnTo>
                  <a:pt x="334" y="607"/>
                </a:lnTo>
                <a:lnTo>
                  <a:pt x="334" y="586"/>
                </a:lnTo>
                <a:lnTo>
                  <a:pt x="334" y="572"/>
                </a:lnTo>
                <a:lnTo>
                  <a:pt x="334" y="551"/>
                </a:lnTo>
                <a:lnTo>
                  <a:pt x="334" y="530"/>
                </a:lnTo>
                <a:lnTo>
                  <a:pt x="334" y="509"/>
                </a:lnTo>
                <a:lnTo>
                  <a:pt x="334" y="488"/>
                </a:lnTo>
                <a:lnTo>
                  <a:pt x="334" y="467"/>
                </a:lnTo>
                <a:lnTo>
                  <a:pt x="334" y="446"/>
                </a:lnTo>
                <a:lnTo>
                  <a:pt x="334" y="426"/>
                </a:lnTo>
                <a:lnTo>
                  <a:pt x="342" y="405"/>
                </a:lnTo>
                <a:lnTo>
                  <a:pt x="342" y="384"/>
                </a:lnTo>
                <a:lnTo>
                  <a:pt x="342" y="363"/>
                </a:lnTo>
                <a:lnTo>
                  <a:pt x="342" y="349"/>
                </a:lnTo>
                <a:lnTo>
                  <a:pt x="342" y="328"/>
                </a:lnTo>
                <a:lnTo>
                  <a:pt x="342" y="314"/>
                </a:lnTo>
                <a:lnTo>
                  <a:pt x="342" y="293"/>
                </a:lnTo>
                <a:lnTo>
                  <a:pt x="342" y="279"/>
                </a:lnTo>
                <a:lnTo>
                  <a:pt x="349" y="265"/>
                </a:lnTo>
                <a:lnTo>
                  <a:pt x="349" y="251"/>
                </a:lnTo>
                <a:lnTo>
                  <a:pt x="349" y="244"/>
                </a:lnTo>
                <a:lnTo>
                  <a:pt x="349" y="237"/>
                </a:lnTo>
                <a:lnTo>
                  <a:pt x="349" y="216"/>
                </a:lnTo>
                <a:lnTo>
                  <a:pt x="357" y="209"/>
                </a:lnTo>
                <a:lnTo>
                  <a:pt x="357" y="216"/>
                </a:lnTo>
                <a:lnTo>
                  <a:pt x="357" y="223"/>
                </a:lnTo>
                <a:lnTo>
                  <a:pt x="357" y="230"/>
                </a:lnTo>
                <a:lnTo>
                  <a:pt x="357" y="244"/>
                </a:lnTo>
                <a:lnTo>
                  <a:pt x="357" y="251"/>
                </a:lnTo>
                <a:lnTo>
                  <a:pt x="365" y="272"/>
                </a:lnTo>
                <a:lnTo>
                  <a:pt x="365" y="286"/>
                </a:lnTo>
                <a:lnTo>
                  <a:pt x="365" y="307"/>
                </a:lnTo>
                <a:lnTo>
                  <a:pt x="365" y="335"/>
                </a:lnTo>
                <a:lnTo>
                  <a:pt x="365" y="349"/>
                </a:lnTo>
                <a:lnTo>
                  <a:pt x="365" y="363"/>
                </a:lnTo>
                <a:lnTo>
                  <a:pt x="365" y="377"/>
                </a:lnTo>
                <a:lnTo>
                  <a:pt x="365" y="398"/>
                </a:lnTo>
                <a:lnTo>
                  <a:pt x="365" y="412"/>
                </a:lnTo>
                <a:lnTo>
                  <a:pt x="365" y="432"/>
                </a:lnTo>
                <a:lnTo>
                  <a:pt x="365" y="446"/>
                </a:lnTo>
                <a:lnTo>
                  <a:pt x="365" y="467"/>
                </a:lnTo>
                <a:lnTo>
                  <a:pt x="365" y="488"/>
                </a:lnTo>
                <a:lnTo>
                  <a:pt x="365" y="502"/>
                </a:lnTo>
                <a:lnTo>
                  <a:pt x="373" y="523"/>
                </a:lnTo>
                <a:lnTo>
                  <a:pt x="373" y="544"/>
                </a:lnTo>
                <a:lnTo>
                  <a:pt x="373" y="565"/>
                </a:lnTo>
                <a:lnTo>
                  <a:pt x="373" y="586"/>
                </a:lnTo>
                <a:lnTo>
                  <a:pt x="373" y="607"/>
                </a:lnTo>
                <a:lnTo>
                  <a:pt x="373" y="628"/>
                </a:lnTo>
                <a:lnTo>
                  <a:pt x="373" y="649"/>
                </a:lnTo>
                <a:lnTo>
                  <a:pt x="373" y="670"/>
                </a:lnTo>
                <a:lnTo>
                  <a:pt x="373" y="691"/>
                </a:lnTo>
                <a:lnTo>
                  <a:pt x="373" y="712"/>
                </a:lnTo>
                <a:lnTo>
                  <a:pt x="380" y="732"/>
                </a:lnTo>
                <a:lnTo>
                  <a:pt x="380" y="753"/>
                </a:lnTo>
                <a:lnTo>
                  <a:pt x="380" y="774"/>
                </a:lnTo>
                <a:lnTo>
                  <a:pt x="380" y="788"/>
                </a:lnTo>
                <a:lnTo>
                  <a:pt x="380" y="809"/>
                </a:lnTo>
                <a:lnTo>
                  <a:pt x="380" y="823"/>
                </a:lnTo>
                <a:lnTo>
                  <a:pt x="380" y="844"/>
                </a:lnTo>
                <a:lnTo>
                  <a:pt x="380" y="858"/>
                </a:lnTo>
                <a:lnTo>
                  <a:pt x="388" y="872"/>
                </a:lnTo>
                <a:lnTo>
                  <a:pt x="388" y="886"/>
                </a:lnTo>
                <a:lnTo>
                  <a:pt x="388" y="907"/>
                </a:lnTo>
                <a:lnTo>
                  <a:pt x="388" y="928"/>
                </a:lnTo>
                <a:lnTo>
                  <a:pt x="388" y="935"/>
                </a:lnTo>
                <a:lnTo>
                  <a:pt x="396" y="942"/>
                </a:lnTo>
                <a:lnTo>
                  <a:pt x="396" y="935"/>
                </a:lnTo>
                <a:lnTo>
                  <a:pt x="396" y="921"/>
                </a:lnTo>
                <a:lnTo>
                  <a:pt x="396" y="914"/>
                </a:lnTo>
                <a:lnTo>
                  <a:pt x="396" y="900"/>
                </a:lnTo>
                <a:lnTo>
                  <a:pt x="396" y="886"/>
                </a:lnTo>
                <a:lnTo>
                  <a:pt x="396" y="872"/>
                </a:lnTo>
                <a:lnTo>
                  <a:pt x="396" y="858"/>
                </a:lnTo>
                <a:lnTo>
                  <a:pt x="396" y="837"/>
                </a:lnTo>
                <a:lnTo>
                  <a:pt x="396" y="823"/>
                </a:lnTo>
                <a:lnTo>
                  <a:pt x="396" y="809"/>
                </a:lnTo>
                <a:lnTo>
                  <a:pt x="396" y="795"/>
                </a:lnTo>
                <a:lnTo>
                  <a:pt x="396" y="788"/>
                </a:lnTo>
                <a:lnTo>
                  <a:pt x="396" y="774"/>
                </a:lnTo>
                <a:lnTo>
                  <a:pt x="396" y="753"/>
                </a:lnTo>
                <a:lnTo>
                  <a:pt x="396" y="739"/>
                </a:lnTo>
                <a:lnTo>
                  <a:pt x="396" y="725"/>
                </a:lnTo>
                <a:lnTo>
                  <a:pt x="396" y="705"/>
                </a:lnTo>
                <a:lnTo>
                  <a:pt x="396" y="691"/>
                </a:lnTo>
                <a:lnTo>
                  <a:pt x="396" y="670"/>
                </a:lnTo>
                <a:lnTo>
                  <a:pt x="396" y="656"/>
                </a:lnTo>
                <a:lnTo>
                  <a:pt x="396" y="642"/>
                </a:lnTo>
                <a:lnTo>
                  <a:pt x="396" y="628"/>
                </a:lnTo>
                <a:lnTo>
                  <a:pt x="396" y="614"/>
                </a:lnTo>
                <a:lnTo>
                  <a:pt x="396" y="600"/>
                </a:lnTo>
                <a:lnTo>
                  <a:pt x="396" y="586"/>
                </a:lnTo>
                <a:lnTo>
                  <a:pt x="396" y="565"/>
                </a:lnTo>
                <a:lnTo>
                  <a:pt x="396" y="551"/>
                </a:lnTo>
                <a:lnTo>
                  <a:pt x="396" y="537"/>
                </a:lnTo>
                <a:lnTo>
                  <a:pt x="396" y="516"/>
                </a:lnTo>
                <a:lnTo>
                  <a:pt x="396" y="502"/>
                </a:lnTo>
                <a:lnTo>
                  <a:pt x="396" y="488"/>
                </a:lnTo>
                <a:lnTo>
                  <a:pt x="396" y="467"/>
                </a:lnTo>
                <a:lnTo>
                  <a:pt x="404" y="453"/>
                </a:lnTo>
                <a:lnTo>
                  <a:pt x="404" y="439"/>
                </a:lnTo>
                <a:lnTo>
                  <a:pt x="404" y="419"/>
                </a:lnTo>
                <a:lnTo>
                  <a:pt x="404" y="405"/>
                </a:lnTo>
                <a:lnTo>
                  <a:pt x="404" y="391"/>
                </a:lnTo>
                <a:lnTo>
                  <a:pt x="404" y="377"/>
                </a:lnTo>
                <a:lnTo>
                  <a:pt x="404" y="363"/>
                </a:lnTo>
                <a:lnTo>
                  <a:pt x="404" y="342"/>
                </a:lnTo>
                <a:lnTo>
                  <a:pt x="404" y="335"/>
                </a:lnTo>
                <a:lnTo>
                  <a:pt x="404" y="321"/>
                </a:lnTo>
                <a:lnTo>
                  <a:pt x="404" y="307"/>
                </a:lnTo>
                <a:lnTo>
                  <a:pt x="404" y="293"/>
                </a:lnTo>
                <a:lnTo>
                  <a:pt x="412" y="272"/>
                </a:lnTo>
                <a:lnTo>
                  <a:pt x="412" y="258"/>
                </a:lnTo>
                <a:lnTo>
                  <a:pt x="412" y="251"/>
                </a:lnTo>
                <a:lnTo>
                  <a:pt x="412" y="244"/>
                </a:lnTo>
                <a:lnTo>
                  <a:pt x="412" y="251"/>
                </a:lnTo>
                <a:lnTo>
                  <a:pt x="419" y="258"/>
                </a:lnTo>
                <a:lnTo>
                  <a:pt x="419" y="265"/>
                </a:lnTo>
                <a:lnTo>
                  <a:pt x="419" y="272"/>
                </a:lnTo>
                <a:lnTo>
                  <a:pt x="419" y="286"/>
                </a:lnTo>
                <a:lnTo>
                  <a:pt x="419" y="300"/>
                </a:lnTo>
                <a:lnTo>
                  <a:pt x="419" y="314"/>
                </a:lnTo>
                <a:lnTo>
                  <a:pt x="419" y="335"/>
                </a:lnTo>
                <a:lnTo>
                  <a:pt x="419" y="349"/>
                </a:lnTo>
                <a:lnTo>
                  <a:pt x="419" y="377"/>
                </a:lnTo>
                <a:lnTo>
                  <a:pt x="419" y="384"/>
                </a:lnTo>
                <a:lnTo>
                  <a:pt x="419" y="398"/>
                </a:lnTo>
                <a:lnTo>
                  <a:pt x="419" y="412"/>
                </a:lnTo>
                <a:lnTo>
                  <a:pt x="419" y="426"/>
                </a:lnTo>
                <a:lnTo>
                  <a:pt x="419" y="439"/>
                </a:lnTo>
                <a:lnTo>
                  <a:pt x="419" y="453"/>
                </a:lnTo>
                <a:lnTo>
                  <a:pt x="419" y="474"/>
                </a:lnTo>
                <a:lnTo>
                  <a:pt x="419" y="488"/>
                </a:lnTo>
                <a:lnTo>
                  <a:pt x="419" y="509"/>
                </a:lnTo>
                <a:lnTo>
                  <a:pt x="419" y="523"/>
                </a:lnTo>
                <a:lnTo>
                  <a:pt x="419" y="544"/>
                </a:lnTo>
                <a:lnTo>
                  <a:pt x="427" y="565"/>
                </a:lnTo>
                <a:lnTo>
                  <a:pt x="427" y="579"/>
                </a:lnTo>
                <a:lnTo>
                  <a:pt x="427" y="600"/>
                </a:lnTo>
                <a:lnTo>
                  <a:pt x="427" y="621"/>
                </a:lnTo>
                <a:lnTo>
                  <a:pt x="427" y="642"/>
                </a:lnTo>
                <a:lnTo>
                  <a:pt x="427" y="663"/>
                </a:lnTo>
                <a:lnTo>
                  <a:pt x="427" y="677"/>
                </a:lnTo>
                <a:lnTo>
                  <a:pt x="427" y="698"/>
                </a:lnTo>
                <a:lnTo>
                  <a:pt x="427" y="718"/>
                </a:lnTo>
                <a:lnTo>
                  <a:pt x="435" y="732"/>
                </a:lnTo>
                <a:lnTo>
                  <a:pt x="435" y="753"/>
                </a:lnTo>
                <a:lnTo>
                  <a:pt x="435" y="774"/>
                </a:lnTo>
                <a:lnTo>
                  <a:pt x="435" y="788"/>
                </a:lnTo>
                <a:lnTo>
                  <a:pt x="435" y="802"/>
                </a:lnTo>
                <a:lnTo>
                  <a:pt x="435" y="823"/>
                </a:lnTo>
                <a:lnTo>
                  <a:pt x="435" y="837"/>
                </a:lnTo>
                <a:lnTo>
                  <a:pt x="443" y="851"/>
                </a:lnTo>
                <a:lnTo>
                  <a:pt x="443" y="865"/>
                </a:lnTo>
                <a:lnTo>
                  <a:pt x="443" y="872"/>
                </a:lnTo>
                <a:lnTo>
                  <a:pt x="443" y="900"/>
                </a:lnTo>
                <a:lnTo>
                  <a:pt x="443" y="914"/>
                </a:lnTo>
                <a:lnTo>
                  <a:pt x="450" y="921"/>
                </a:lnTo>
                <a:lnTo>
                  <a:pt x="450" y="928"/>
                </a:lnTo>
                <a:lnTo>
                  <a:pt x="458" y="914"/>
                </a:lnTo>
                <a:lnTo>
                  <a:pt x="458" y="907"/>
                </a:lnTo>
                <a:lnTo>
                  <a:pt x="458" y="893"/>
                </a:lnTo>
                <a:lnTo>
                  <a:pt x="458" y="879"/>
                </a:lnTo>
                <a:lnTo>
                  <a:pt x="458" y="865"/>
                </a:lnTo>
                <a:lnTo>
                  <a:pt x="458" y="851"/>
                </a:lnTo>
                <a:lnTo>
                  <a:pt x="458" y="830"/>
                </a:lnTo>
                <a:lnTo>
                  <a:pt x="458" y="823"/>
                </a:lnTo>
                <a:lnTo>
                  <a:pt x="458" y="809"/>
                </a:lnTo>
                <a:lnTo>
                  <a:pt x="458" y="795"/>
                </a:lnTo>
                <a:lnTo>
                  <a:pt x="458" y="781"/>
                </a:lnTo>
                <a:lnTo>
                  <a:pt x="458" y="774"/>
                </a:lnTo>
                <a:lnTo>
                  <a:pt x="458" y="760"/>
                </a:lnTo>
                <a:lnTo>
                  <a:pt x="458" y="746"/>
                </a:lnTo>
                <a:lnTo>
                  <a:pt x="458" y="725"/>
                </a:lnTo>
                <a:lnTo>
                  <a:pt x="458" y="712"/>
                </a:lnTo>
                <a:lnTo>
                  <a:pt x="458" y="698"/>
                </a:lnTo>
                <a:lnTo>
                  <a:pt x="458" y="677"/>
                </a:lnTo>
                <a:lnTo>
                  <a:pt x="458" y="663"/>
                </a:lnTo>
                <a:lnTo>
                  <a:pt x="458" y="649"/>
                </a:lnTo>
                <a:lnTo>
                  <a:pt x="458" y="642"/>
                </a:lnTo>
                <a:lnTo>
                  <a:pt x="458" y="628"/>
                </a:lnTo>
                <a:lnTo>
                  <a:pt x="458" y="614"/>
                </a:lnTo>
                <a:lnTo>
                  <a:pt x="458" y="600"/>
                </a:lnTo>
                <a:lnTo>
                  <a:pt x="458" y="586"/>
                </a:lnTo>
                <a:lnTo>
                  <a:pt x="458" y="572"/>
                </a:lnTo>
                <a:lnTo>
                  <a:pt x="458" y="558"/>
                </a:lnTo>
                <a:lnTo>
                  <a:pt x="458" y="544"/>
                </a:lnTo>
                <a:lnTo>
                  <a:pt x="466" y="523"/>
                </a:lnTo>
                <a:lnTo>
                  <a:pt x="466" y="509"/>
                </a:lnTo>
                <a:lnTo>
                  <a:pt x="466" y="495"/>
                </a:lnTo>
                <a:lnTo>
                  <a:pt x="466" y="481"/>
                </a:lnTo>
                <a:lnTo>
                  <a:pt x="466" y="467"/>
                </a:lnTo>
                <a:lnTo>
                  <a:pt x="466" y="453"/>
                </a:lnTo>
                <a:lnTo>
                  <a:pt x="466" y="432"/>
                </a:lnTo>
                <a:lnTo>
                  <a:pt x="466" y="419"/>
                </a:lnTo>
                <a:lnTo>
                  <a:pt x="466" y="405"/>
                </a:lnTo>
                <a:lnTo>
                  <a:pt x="466" y="391"/>
                </a:lnTo>
                <a:lnTo>
                  <a:pt x="466" y="377"/>
                </a:lnTo>
                <a:lnTo>
                  <a:pt x="466" y="363"/>
                </a:lnTo>
                <a:lnTo>
                  <a:pt x="466" y="356"/>
                </a:lnTo>
                <a:lnTo>
                  <a:pt x="466" y="342"/>
                </a:lnTo>
                <a:lnTo>
                  <a:pt x="474" y="335"/>
                </a:lnTo>
                <a:lnTo>
                  <a:pt x="474" y="314"/>
                </a:lnTo>
                <a:lnTo>
                  <a:pt x="474" y="293"/>
                </a:lnTo>
                <a:lnTo>
                  <a:pt x="474" y="286"/>
                </a:lnTo>
                <a:lnTo>
                  <a:pt x="474" y="279"/>
                </a:lnTo>
                <a:lnTo>
                  <a:pt x="474" y="272"/>
                </a:lnTo>
                <a:lnTo>
                  <a:pt x="481" y="286"/>
                </a:lnTo>
                <a:lnTo>
                  <a:pt x="481" y="293"/>
                </a:lnTo>
                <a:lnTo>
                  <a:pt x="481" y="300"/>
                </a:lnTo>
                <a:lnTo>
                  <a:pt x="481" y="314"/>
                </a:lnTo>
                <a:lnTo>
                  <a:pt x="481" y="321"/>
                </a:lnTo>
                <a:lnTo>
                  <a:pt x="481" y="335"/>
                </a:lnTo>
                <a:lnTo>
                  <a:pt x="481" y="356"/>
                </a:lnTo>
                <a:lnTo>
                  <a:pt x="481" y="370"/>
                </a:lnTo>
                <a:lnTo>
                  <a:pt x="481" y="391"/>
                </a:lnTo>
                <a:lnTo>
                  <a:pt x="481" y="405"/>
                </a:lnTo>
                <a:lnTo>
                  <a:pt x="481" y="412"/>
                </a:lnTo>
                <a:lnTo>
                  <a:pt x="481" y="426"/>
                </a:lnTo>
                <a:lnTo>
                  <a:pt x="481" y="439"/>
                </a:lnTo>
                <a:lnTo>
                  <a:pt x="481" y="453"/>
                </a:lnTo>
                <a:lnTo>
                  <a:pt x="481" y="467"/>
                </a:lnTo>
                <a:lnTo>
                  <a:pt x="481" y="481"/>
                </a:lnTo>
                <a:lnTo>
                  <a:pt x="481" y="495"/>
                </a:lnTo>
                <a:lnTo>
                  <a:pt x="481" y="509"/>
                </a:lnTo>
                <a:lnTo>
                  <a:pt x="481" y="530"/>
                </a:lnTo>
                <a:lnTo>
                  <a:pt x="481" y="544"/>
                </a:lnTo>
                <a:lnTo>
                  <a:pt x="489" y="565"/>
                </a:lnTo>
                <a:lnTo>
                  <a:pt x="489" y="579"/>
                </a:lnTo>
                <a:lnTo>
                  <a:pt x="489" y="600"/>
                </a:lnTo>
                <a:lnTo>
                  <a:pt x="489" y="621"/>
                </a:lnTo>
                <a:lnTo>
                  <a:pt x="489" y="635"/>
                </a:lnTo>
                <a:lnTo>
                  <a:pt x="489" y="656"/>
                </a:lnTo>
                <a:lnTo>
                  <a:pt x="489" y="670"/>
                </a:lnTo>
                <a:lnTo>
                  <a:pt x="489" y="691"/>
                </a:lnTo>
                <a:lnTo>
                  <a:pt x="489" y="705"/>
                </a:lnTo>
                <a:lnTo>
                  <a:pt x="489" y="725"/>
                </a:lnTo>
                <a:lnTo>
                  <a:pt x="497" y="739"/>
                </a:lnTo>
                <a:lnTo>
                  <a:pt x="497" y="753"/>
                </a:lnTo>
                <a:lnTo>
                  <a:pt x="497" y="774"/>
                </a:lnTo>
                <a:lnTo>
                  <a:pt x="497" y="788"/>
                </a:lnTo>
                <a:lnTo>
                  <a:pt x="497" y="802"/>
                </a:lnTo>
                <a:lnTo>
                  <a:pt x="497" y="816"/>
                </a:lnTo>
                <a:lnTo>
                  <a:pt x="497" y="830"/>
                </a:lnTo>
                <a:lnTo>
                  <a:pt x="497" y="844"/>
                </a:lnTo>
                <a:lnTo>
                  <a:pt x="505" y="851"/>
                </a:lnTo>
                <a:lnTo>
                  <a:pt x="505" y="872"/>
                </a:lnTo>
                <a:lnTo>
                  <a:pt x="505" y="886"/>
                </a:lnTo>
                <a:lnTo>
                  <a:pt x="505" y="893"/>
                </a:lnTo>
                <a:lnTo>
                  <a:pt x="512" y="900"/>
                </a:lnTo>
                <a:lnTo>
                  <a:pt x="512" y="886"/>
                </a:lnTo>
                <a:lnTo>
                  <a:pt x="512" y="879"/>
                </a:lnTo>
                <a:lnTo>
                  <a:pt x="512" y="872"/>
                </a:lnTo>
                <a:lnTo>
                  <a:pt x="520" y="858"/>
                </a:lnTo>
                <a:lnTo>
                  <a:pt x="520" y="851"/>
                </a:lnTo>
                <a:lnTo>
                  <a:pt x="520" y="830"/>
                </a:lnTo>
                <a:lnTo>
                  <a:pt x="520" y="816"/>
                </a:lnTo>
                <a:lnTo>
                  <a:pt x="520" y="795"/>
                </a:lnTo>
                <a:lnTo>
                  <a:pt x="520" y="774"/>
                </a:lnTo>
                <a:lnTo>
                  <a:pt x="520" y="746"/>
                </a:lnTo>
                <a:lnTo>
                  <a:pt x="520" y="739"/>
                </a:lnTo>
                <a:lnTo>
                  <a:pt x="520" y="725"/>
                </a:lnTo>
                <a:lnTo>
                  <a:pt x="520" y="705"/>
                </a:lnTo>
                <a:lnTo>
                  <a:pt x="520" y="691"/>
                </a:lnTo>
                <a:lnTo>
                  <a:pt x="520" y="677"/>
                </a:lnTo>
                <a:lnTo>
                  <a:pt x="520" y="663"/>
                </a:lnTo>
                <a:lnTo>
                  <a:pt x="520" y="642"/>
                </a:lnTo>
                <a:lnTo>
                  <a:pt x="520" y="614"/>
                </a:lnTo>
                <a:lnTo>
                  <a:pt x="528" y="593"/>
                </a:lnTo>
                <a:lnTo>
                  <a:pt x="528" y="565"/>
                </a:lnTo>
                <a:lnTo>
                  <a:pt x="528" y="537"/>
                </a:lnTo>
                <a:lnTo>
                  <a:pt x="528" y="509"/>
                </a:lnTo>
                <a:lnTo>
                  <a:pt x="528" y="481"/>
                </a:lnTo>
                <a:lnTo>
                  <a:pt x="528" y="453"/>
                </a:lnTo>
                <a:lnTo>
                  <a:pt x="536" y="426"/>
                </a:lnTo>
                <a:lnTo>
                  <a:pt x="536" y="405"/>
                </a:lnTo>
                <a:lnTo>
                  <a:pt x="536" y="377"/>
                </a:lnTo>
                <a:lnTo>
                  <a:pt x="536" y="363"/>
                </a:lnTo>
                <a:lnTo>
                  <a:pt x="543" y="342"/>
                </a:lnTo>
                <a:lnTo>
                  <a:pt x="543" y="328"/>
                </a:lnTo>
                <a:lnTo>
                  <a:pt x="543" y="321"/>
                </a:lnTo>
                <a:lnTo>
                  <a:pt x="543" y="314"/>
                </a:lnTo>
                <a:lnTo>
                  <a:pt x="551" y="314"/>
                </a:lnTo>
                <a:lnTo>
                  <a:pt x="551" y="321"/>
                </a:lnTo>
                <a:lnTo>
                  <a:pt x="551" y="328"/>
                </a:lnTo>
                <a:lnTo>
                  <a:pt x="551" y="342"/>
                </a:lnTo>
                <a:lnTo>
                  <a:pt x="551" y="370"/>
                </a:lnTo>
                <a:lnTo>
                  <a:pt x="551" y="384"/>
                </a:lnTo>
                <a:lnTo>
                  <a:pt x="551" y="398"/>
                </a:lnTo>
                <a:lnTo>
                  <a:pt x="551" y="419"/>
                </a:lnTo>
                <a:lnTo>
                  <a:pt x="551" y="432"/>
                </a:lnTo>
                <a:lnTo>
                  <a:pt x="551" y="460"/>
                </a:lnTo>
                <a:lnTo>
                  <a:pt x="551" y="481"/>
                </a:lnTo>
                <a:lnTo>
                  <a:pt x="551" y="495"/>
                </a:lnTo>
                <a:lnTo>
                  <a:pt x="551" y="509"/>
                </a:lnTo>
                <a:lnTo>
                  <a:pt x="551" y="530"/>
                </a:lnTo>
                <a:lnTo>
                  <a:pt x="551" y="544"/>
                </a:lnTo>
                <a:lnTo>
                  <a:pt x="551" y="558"/>
                </a:lnTo>
                <a:lnTo>
                  <a:pt x="551" y="572"/>
                </a:lnTo>
                <a:lnTo>
                  <a:pt x="551" y="593"/>
                </a:lnTo>
                <a:lnTo>
                  <a:pt x="559" y="607"/>
                </a:lnTo>
                <a:lnTo>
                  <a:pt x="559" y="621"/>
                </a:lnTo>
                <a:lnTo>
                  <a:pt x="559" y="642"/>
                </a:lnTo>
                <a:lnTo>
                  <a:pt x="559" y="656"/>
                </a:lnTo>
                <a:lnTo>
                  <a:pt x="559" y="670"/>
                </a:lnTo>
                <a:lnTo>
                  <a:pt x="559" y="691"/>
                </a:lnTo>
                <a:lnTo>
                  <a:pt x="559" y="705"/>
                </a:lnTo>
                <a:lnTo>
                  <a:pt x="559" y="718"/>
                </a:lnTo>
                <a:lnTo>
                  <a:pt x="559" y="732"/>
                </a:lnTo>
                <a:lnTo>
                  <a:pt x="559" y="746"/>
                </a:lnTo>
                <a:lnTo>
                  <a:pt x="559" y="760"/>
                </a:lnTo>
                <a:lnTo>
                  <a:pt x="559" y="788"/>
                </a:lnTo>
                <a:lnTo>
                  <a:pt x="567" y="816"/>
                </a:lnTo>
                <a:lnTo>
                  <a:pt x="567" y="830"/>
                </a:lnTo>
                <a:lnTo>
                  <a:pt x="567" y="851"/>
                </a:lnTo>
                <a:lnTo>
                  <a:pt x="567" y="865"/>
                </a:lnTo>
                <a:lnTo>
                  <a:pt x="567" y="872"/>
                </a:lnTo>
                <a:lnTo>
                  <a:pt x="575" y="872"/>
                </a:lnTo>
                <a:lnTo>
                  <a:pt x="575" y="858"/>
                </a:lnTo>
                <a:lnTo>
                  <a:pt x="575" y="844"/>
                </a:lnTo>
                <a:lnTo>
                  <a:pt x="575" y="837"/>
                </a:lnTo>
                <a:lnTo>
                  <a:pt x="575" y="823"/>
                </a:lnTo>
                <a:lnTo>
                  <a:pt x="575" y="809"/>
                </a:lnTo>
                <a:lnTo>
                  <a:pt x="575" y="795"/>
                </a:lnTo>
                <a:lnTo>
                  <a:pt x="575" y="774"/>
                </a:lnTo>
                <a:lnTo>
                  <a:pt x="575" y="753"/>
                </a:lnTo>
                <a:lnTo>
                  <a:pt x="575" y="732"/>
                </a:lnTo>
                <a:lnTo>
                  <a:pt x="575" y="718"/>
                </a:lnTo>
                <a:lnTo>
                  <a:pt x="575" y="712"/>
                </a:lnTo>
                <a:lnTo>
                  <a:pt x="575" y="698"/>
                </a:lnTo>
                <a:lnTo>
                  <a:pt x="575" y="684"/>
                </a:lnTo>
                <a:lnTo>
                  <a:pt x="575" y="670"/>
                </a:lnTo>
                <a:lnTo>
                  <a:pt x="575" y="656"/>
                </a:lnTo>
                <a:lnTo>
                  <a:pt x="575" y="635"/>
                </a:lnTo>
                <a:lnTo>
                  <a:pt x="575" y="614"/>
                </a:lnTo>
                <a:lnTo>
                  <a:pt x="575" y="586"/>
                </a:lnTo>
                <a:lnTo>
                  <a:pt x="575" y="565"/>
                </a:lnTo>
                <a:lnTo>
                  <a:pt x="582" y="537"/>
                </a:lnTo>
                <a:lnTo>
                  <a:pt x="582" y="516"/>
                </a:lnTo>
                <a:lnTo>
                  <a:pt x="582" y="488"/>
                </a:lnTo>
                <a:lnTo>
                  <a:pt x="582" y="460"/>
                </a:lnTo>
                <a:lnTo>
                  <a:pt x="582" y="439"/>
                </a:lnTo>
                <a:lnTo>
                  <a:pt x="582" y="419"/>
                </a:lnTo>
                <a:lnTo>
                  <a:pt x="590" y="391"/>
                </a:lnTo>
                <a:lnTo>
                  <a:pt x="590" y="377"/>
                </a:lnTo>
                <a:lnTo>
                  <a:pt x="590" y="356"/>
                </a:lnTo>
                <a:lnTo>
                  <a:pt x="590" y="342"/>
                </a:lnTo>
                <a:lnTo>
                  <a:pt x="590" y="335"/>
                </a:lnTo>
                <a:lnTo>
                  <a:pt x="598" y="328"/>
                </a:lnTo>
                <a:lnTo>
                  <a:pt x="598" y="335"/>
                </a:lnTo>
                <a:lnTo>
                  <a:pt x="598" y="342"/>
                </a:lnTo>
                <a:lnTo>
                  <a:pt x="606" y="356"/>
                </a:lnTo>
                <a:lnTo>
                  <a:pt x="606" y="377"/>
                </a:lnTo>
                <a:lnTo>
                  <a:pt x="606" y="391"/>
                </a:lnTo>
                <a:lnTo>
                  <a:pt x="606" y="405"/>
                </a:lnTo>
                <a:lnTo>
                  <a:pt x="606" y="426"/>
                </a:lnTo>
                <a:lnTo>
                  <a:pt x="606" y="439"/>
                </a:lnTo>
                <a:lnTo>
                  <a:pt x="606" y="460"/>
                </a:lnTo>
                <a:lnTo>
                  <a:pt x="606" y="481"/>
                </a:lnTo>
                <a:lnTo>
                  <a:pt x="606" y="502"/>
                </a:lnTo>
                <a:lnTo>
                  <a:pt x="613" y="523"/>
                </a:lnTo>
                <a:lnTo>
                  <a:pt x="613" y="544"/>
                </a:lnTo>
                <a:lnTo>
                  <a:pt x="613" y="558"/>
                </a:lnTo>
                <a:lnTo>
                  <a:pt x="613" y="572"/>
                </a:lnTo>
                <a:lnTo>
                  <a:pt x="613" y="586"/>
                </a:lnTo>
                <a:lnTo>
                  <a:pt x="613" y="600"/>
                </a:lnTo>
                <a:lnTo>
                  <a:pt x="613" y="614"/>
                </a:lnTo>
                <a:lnTo>
                  <a:pt x="613" y="628"/>
                </a:lnTo>
                <a:lnTo>
                  <a:pt x="613" y="642"/>
                </a:lnTo>
                <a:lnTo>
                  <a:pt x="613" y="656"/>
                </a:lnTo>
                <a:lnTo>
                  <a:pt x="621" y="670"/>
                </a:lnTo>
                <a:lnTo>
                  <a:pt x="621" y="684"/>
                </a:lnTo>
                <a:lnTo>
                  <a:pt x="621" y="698"/>
                </a:lnTo>
                <a:lnTo>
                  <a:pt x="621" y="712"/>
                </a:lnTo>
                <a:lnTo>
                  <a:pt x="621" y="739"/>
                </a:lnTo>
                <a:lnTo>
                  <a:pt x="621" y="767"/>
                </a:lnTo>
                <a:lnTo>
                  <a:pt x="629" y="788"/>
                </a:lnTo>
                <a:lnTo>
                  <a:pt x="629" y="809"/>
                </a:lnTo>
                <a:lnTo>
                  <a:pt x="629" y="830"/>
                </a:lnTo>
                <a:lnTo>
                  <a:pt x="637" y="837"/>
                </a:lnTo>
                <a:lnTo>
                  <a:pt x="637" y="851"/>
                </a:lnTo>
                <a:lnTo>
                  <a:pt x="644" y="844"/>
                </a:lnTo>
                <a:lnTo>
                  <a:pt x="644" y="830"/>
                </a:lnTo>
                <a:lnTo>
                  <a:pt x="644" y="809"/>
                </a:lnTo>
                <a:lnTo>
                  <a:pt x="644" y="795"/>
                </a:lnTo>
                <a:lnTo>
                  <a:pt x="644" y="781"/>
                </a:lnTo>
                <a:lnTo>
                  <a:pt x="644" y="760"/>
                </a:lnTo>
                <a:lnTo>
                  <a:pt x="644" y="746"/>
                </a:lnTo>
                <a:lnTo>
                  <a:pt x="644" y="718"/>
                </a:lnTo>
                <a:lnTo>
                  <a:pt x="644" y="698"/>
                </a:lnTo>
                <a:lnTo>
                  <a:pt x="644" y="684"/>
                </a:lnTo>
                <a:lnTo>
                  <a:pt x="644" y="663"/>
                </a:lnTo>
                <a:lnTo>
                  <a:pt x="652" y="635"/>
                </a:lnTo>
                <a:lnTo>
                  <a:pt x="652" y="614"/>
                </a:lnTo>
                <a:lnTo>
                  <a:pt x="652" y="586"/>
                </a:lnTo>
                <a:lnTo>
                  <a:pt x="652" y="558"/>
                </a:lnTo>
                <a:lnTo>
                  <a:pt x="652" y="530"/>
                </a:lnTo>
                <a:lnTo>
                  <a:pt x="652" y="502"/>
                </a:lnTo>
                <a:lnTo>
                  <a:pt x="660" y="481"/>
                </a:lnTo>
                <a:lnTo>
                  <a:pt x="660" y="453"/>
                </a:lnTo>
                <a:lnTo>
                  <a:pt x="660" y="426"/>
                </a:lnTo>
                <a:lnTo>
                  <a:pt x="660" y="405"/>
                </a:lnTo>
                <a:lnTo>
                  <a:pt x="660" y="384"/>
                </a:lnTo>
                <a:lnTo>
                  <a:pt x="668" y="370"/>
                </a:lnTo>
                <a:lnTo>
                  <a:pt x="668" y="356"/>
                </a:lnTo>
                <a:lnTo>
                  <a:pt x="668" y="349"/>
                </a:lnTo>
                <a:lnTo>
                  <a:pt x="668" y="342"/>
                </a:lnTo>
                <a:lnTo>
                  <a:pt x="668" y="349"/>
                </a:lnTo>
                <a:lnTo>
                  <a:pt x="675" y="349"/>
                </a:lnTo>
                <a:lnTo>
                  <a:pt x="675" y="363"/>
                </a:lnTo>
                <a:lnTo>
                  <a:pt x="675" y="391"/>
                </a:lnTo>
                <a:lnTo>
                  <a:pt x="675" y="398"/>
                </a:lnTo>
                <a:lnTo>
                  <a:pt x="675" y="412"/>
                </a:lnTo>
                <a:lnTo>
                  <a:pt x="675" y="432"/>
                </a:lnTo>
                <a:lnTo>
                  <a:pt x="675" y="446"/>
                </a:lnTo>
                <a:lnTo>
                  <a:pt x="675" y="467"/>
                </a:lnTo>
                <a:lnTo>
                  <a:pt x="675" y="488"/>
                </a:lnTo>
                <a:lnTo>
                  <a:pt x="675" y="509"/>
                </a:lnTo>
                <a:lnTo>
                  <a:pt x="675" y="523"/>
                </a:lnTo>
                <a:lnTo>
                  <a:pt x="683" y="551"/>
                </a:lnTo>
                <a:lnTo>
                  <a:pt x="683" y="572"/>
                </a:lnTo>
                <a:lnTo>
                  <a:pt x="683" y="600"/>
                </a:lnTo>
                <a:lnTo>
                  <a:pt x="683" y="621"/>
                </a:lnTo>
                <a:lnTo>
                  <a:pt x="683" y="649"/>
                </a:lnTo>
                <a:lnTo>
                  <a:pt x="683" y="677"/>
                </a:lnTo>
                <a:lnTo>
                  <a:pt x="691" y="705"/>
                </a:lnTo>
                <a:lnTo>
                  <a:pt x="691" y="725"/>
                </a:lnTo>
                <a:lnTo>
                  <a:pt x="691" y="753"/>
                </a:lnTo>
                <a:lnTo>
                  <a:pt x="691" y="774"/>
                </a:lnTo>
                <a:lnTo>
                  <a:pt x="691" y="788"/>
                </a:lnTo>
                <a:lnTo>
                  <a:pt x="699" y="809"/>
                </a:lnTo>
                <a:lnTo>
                  <a:pt x="699" y="816"/>
                </a:lnTo>
                <a:lnTo>
                  <a:pt x="699" y="830"/>
                </a:lnTo>
                <a:lnTo>
                  <a:pt x="707" y="830"/>
                </a:lnTo>
                <a:lnTo>
                  <a:pt x="707" y="823"/>
                </a:lnTo>
                <a:lnTo>
                  <a:pt x="707" y="809"/>
                </a:lnTo>
                <a:lnTo>
                  <a:pt x="707" y="788"/>
                </a:lnTo>
                <a:lnTo>
                  <a:pt x="707" y="781"/>
                </a:lnTo>
                <a:lnTo>
                  <a:pt x="707" y="767"/>
                </a:lnTo>
                <a:lnTo>
                  <a:pt x="707" y="746"/>
                </a:lnTo>
                <a:lnTo>
                  <a:pt x="707" y="732"/>
                </a:lnTo>
                <a:lnTo>
                  <a:pt x="707" y="712"/>
                </a:lnTo>
                <a:lnTo>
                  <a:pt x="707" y="691"/>
                </a:lnTo>
                <a:lnTo>
                  <a:pt x="707" y="663"/>
                </a:lnTo>
                <a:lnTo>
                  <a:pt x="714" y="642"/>
                </a:lnTo>
                <a:lnTo>
                  <a:pt x="714" y="614"/>
                </a:lnTo>
                <a:lnTo>
                  <a:pt x="714" y="586"/>
                </a:lnTo>
                <a:lnTo>
                  <a:pt x="714" y="558"/>
                </a:lnTo>
                <a:lnTo>
                  <a:pt x="714" y="537"/>
                </a:lnTo>
                <a:lnTo>
                  <a:pt x="714" y="509"/>
                </a:lnTo>
                <a:lnTo>
                  <a:pt x="722" y="481"/>
                </a:lnTo>
                <a:lnTo>
                  <a:pt x="722" y="460"/>
                </a:lnTo>
                <a:lnTo>
                  <a:pt x="722" y="439"/>
                </a:lnTo>
                <a:lnTo>
                  <a:pt x="722" y="419"/>
                </a:lnTo>
                <a:lnTo>
                  <a:pt x="730" y="405"/>
                </a:lnTo>
                <a:lnTo>
                  <a:pt x="730" y="391"/>
                </a:lnTo>
                <a:lnTo>
                  <a:pt x="730" y="384"/>
                </a:lnTo>
                <a:lnTo>
                  <a:pt x="730" y="377"/>
                </a:lnTo>
                <a:lnTo>
                  <a:pt x="738" y="377"/>
                </a:lnTo>
                <a:lnTo>
                  <a:pt x="738" y="384"/>
                </a:lnTo>
                <a:lnTo>
                  <a:pt x="738" y="398"/>
                </a:lnTo>
                <a:lnTo>
                  <a:pt x="738" y="412"/>
                </a:lnTo>
                <a:lnTo>
                  <a:pt x="738" y="439"/>
                </a:lnTo>
                <a:lnTo>
                  <a:pt x="738" y="453"/>
                </a:lnTo>
                <a:lnTo>
                  <a:pt x="738" y="474"/>
                </a:lnTo>
                <a:lnTo>
                  <a:pt x="738" y="488"/>
                </a:lnTo>
                <a:lnTo>
                  <a:pt x="738" y="509"/>
                </a:lnTo>
                <a:lnTo>
                  <a:pt x="738" y="530"/>
                </a:lnTo>
                <a:lnTo>
                  <a:pt x="738" y="551"/>
                </a:lnTo>
                <a:lnTo>
                  <a:pt x="738" y="572"/>
                </a:lnTo>
                <a:lnTo>
                  <a:pt x="738" y="586"/>
                </a:lnTo>
                <a:lnTo>
                  <a:pt x="745" y="607"/>
                </a:lnTo>
                <a:lnTo>
                  <a:pt x="745" y="628"/>
                </a:lnTo>
                <a:lnTo>
                  <a:pt x="745" y="649"/>
                </a:lnTo>
                <a:lnTo>
                  <a:pt x="745" y="670"/>
                </a:lnTo>
                <a:lnTo>
                  <a:pt x="745" y="691"/>
                </a:lnTo>
                <a:lnTo>
                  <a:pt x="745" y="712"/>
                </a:lnTo>
                <a:lnTo>
                  <a:pt x="753" y="725"/>
                </a:lnTo>
                <a:lnTo>
                  <a:pt x="753" y="746"/>
                </a:lnTo>
                <a:lnTo>
                  <a:pt x="753" y="767"/>
                </a:lnTo>
                <a:lnTo>
                  <a:pt x="753" y="774"/>
                </a:lnTo>
                <a:lnTo>
                  <a:pt x="761" y="802"/>
                </a:lnTo>
                <a:lnTo>
                  <a:pt x="761" y="816"/>
                </a:lnTo>
                <a:lnTo>
                  <a:pt x="769" y="802"/>
                </a:lnTo>
                <a:lnTo>
                  <a:pt x="769" y="788"/>
                </a:lnTo>
                <a:lnTo>
                  <a:pt x="769" y="767"/>
                </a:lnTo>
                <a:lnTo>
                  <a:pt x="769" y="753"/>
                </a:lnTo>
                <a:lnTo>
                  <a:pt x="769" y="746"/>
                </a:lnTo>
                <a:lnTo>
                  <a:pt x="769" y="732"/>
                </a:lnTo>
                <a:lnTo>
                  <a:pt x="769" y="712"/>
                </a:lnTo>
                <a:lnTo>
                  <a:pt x="769" y="698"/>
                </a:lnTo>
                <a:lnTo>
                  <a:pt x="769" y="677"/>
                </a:lnTo>
                <a:lnTo>
                  <a:pt x="769" y="656"/>
                </a:lnTo>
                <a:lnTo>
                  <a:pt x="769" y="635"/>
                </a:lnTo>
                <a:lnTo>
                  <a:pt x="776" y="607"/>
                </a:lnTo>
                <a:lnTo>
                  <a:pt x="776" y="586"/>
                </a:lnTo>
                <a:lnTo>
                  <a:pt x="776" y="558"/>
                </a:lnTo>
                <a:lnTo>
                  <a:pt x="776" y="537"/>
                </a:lnTo>
                <a:lnTo>
                  <a:pt x="776" y="509"/>
                </a:lnTo>
                <a:lnTo>
                  <a:pt x="776" y="488"/>
                </a:lnTo>
                <a:lnTo>
                  <a:pt x="784" y="467"/>
                </a:lnTo>
                <a:lnTo>
                  <a:pt x="784" y="446"/>
                </a:lnTo>
                <a:lnTo>
                  <a:pt x="784" y="426"/>
                </a:lnTo>
                <a:lnTo>
                  <a:pt x="784" y="412"/>
                </a:lnTo>
                <a:lnTo>
                  <a:pt x="792" y="398"/>
                </a:lnTo>
                <a:lnTo>
                  <a:pt x="792" y="384"/>
                </a:lnTo>
                <a:lnTo>
                  <a:pt x="792" y="377"/>
                </a:lnTo>
                <a:lnTo>
                  <a:pt x="800" y="377"/>
                </a:lnTo>
                <a:lnTo>
                  <a:pt x="800" y="391"/>
                </a:lnTo>
                <a:lnTo>
                  <a:pt x="800" y="398"/>
                </a:lnTo>
                <a:lnTo>
                  <a:pt x="800" y="412"/>
                </a:lnTo>
                <a:lnTo>
                  <a:pt x="800" y="439"/>
                </a:lnTo>
                <a:lnTo>
                  <a:pt x="800" y="453"/>
                </a:lnTo>
                <a:lnTo>
                  <a:pt x="800" y="467"/>
                </a:lnTo>
                <a:lnTo>
                  <a:pt x="800" y="481"/>
                </a:lnTo>
                <a:lnTo>
                  <a:pt x="800" y="502"/>
                </a:lnTo>
                <a:lnTo>
                  <a:pt x="800" y="523"/>
                </a:lnTo>
                <a:lnTo>
                  <a:pt x="800" y="544"/>
                </a:lnTo>
                <a:lnTo>
                  <a:pt x="800" y="558"/>
                </a:lnTo>
                <a:lnTo>
                  <a:pt x="800" y="579"/>
                </a:lnTo>
                <a:lnTo>
                  <a:pt x="807" y="593"/>
                </a:lnTo>
                <a:lnTo>
                  <a:pt x="807" y="614"/>
                </a:lnTo>
                <a:lnTo>
                  <a:pt x="807" y="635"/>
                </a:lnTo>
                <a:lnTo>
                  <a:pt x="807" y="656"/>
                </a:lnTo>
                <a:lnTo>
                  <a:pt x="807" y="670"/>
                </a:lnTo>
                <a:lnTo>
                  <a:pt x="807" y="691"/>
                </a:lnTo>
                <a:lnTo>
                  <a:pt x="815" y="712"/>
                </a:lnTo>
                <a:lnTo>
                  <a:pt x="815" y="725"/>
                </a:lnTo>
                <a:lnTo>
                  <a:pt x="815" y="739"/>
                </a:lnTo>
                <a:lnTo>
                  <a:pt x="815" y="753"/>
                </a:lnTo>
                <a:lnTo>
                  <a:pt x="823" y="781"/>
                </a:lnTo>
                <a:lnTo>
                  <a:pt x="823" y="795"/>
                </a:lnTo>
                <a:lnTo>
                  <a:pt x="831" y="781"/>
                </a:lnTo>
                <a:lnTo>
                  <a:pt x="831" y="767"/>
                </a:lnTo>
                <a:lnTo>
                  <a:pt x="831" y="746"/>
                </a:lnTo>
                <a:lnTo>
                  <a:pt x="831" y="739"/>
                </a:lnTo>
                <a:lnTo>
                  <a:pt x="831" y="732"/>
                </a:lnTo>
                <a:lnTo>
                  <a:pt x="831" y="718"/>
                </a:lnTo>
                <a:lnTo>
                  <a:pt x="831" y="705"/>
                </a:lnTo>
                <a:lnTo>
                  <a:pt x="831" y="691"/>
                </a:lnTo>
                <a:lnTo>
                  <a:pt x="831" y="670"/>
                </a:lnTo>
                <a:lnTo>
                  <a:pt x="831" y="649"/>
                </a:lnTo>
                <a:lnTo>
                  <a:pt x="839" y="628"/>
                </a:lnTo>
                <a:lnTo>
                  <a:pt x="839" y="607"/>
                </a:lnTo>
                <a:lnTo>
                  <a:pt x="839" y="586"/>
                </a:lnTo>
                <a:lnTo>
                  <a:pt x="839" y="558"/>
                </a:lnTo>
                <a:lnTo>
                  <a:pt x="839" y="537"/>
                </a:lnTo>
                <a:lnTo>
                  <a:pt x="839" y="516"/>
                </a:lnTo>
                <a:lnTo>
                  <a:pt x="839" y="495"/>
                </a:lnTo>
                <a:lnTo>
                  <a:pt x="846" y="474"/>
                </a:lnTo>
                <a:lnTo>
                  <a:pt x="846" y="453"/>
                </a:lnTo>
                <a:lnTo>
                  <a:pt x="846" y="439"/>
                </a:lnTo>
                <a:lnTo>
                  <a:pt x="846" y="426"/>
                </a:lnTo>
                <a:lnTo>
                  <a:pt x="854" y="405"/>
                </a:lnTo>
                <a:lnTo>
                  <a:pt x="854" y="391"/>
                </a:lnTo>
                <a:lnTo>
                  <a:pt x="862" y="412"/>
                </a:lnTo>
                <a:lnTo>
                  <a:pt x="862" y="419"/>
                </a:lnTo>
                <a:lnTo>
                  <a:pt x="862" y="432"/>
                </a:lnTo>
                <a:lnTo>
                  <a:pt x="862" y="460"/>
                </a:lnTo>
                <a:lnTo>
                  <a:pt x="862" y="467"/>
                </a:lnTo>
                <a:lnTo>
                  <a:pt x="862" y="481"/>
                </a:lnTo>
                <a:lnTo>
                  <a:pt x="862" y="502"/>
                </a:lnTo>
                <a:lnTo>
                  <a:pt x="862" y="516"/>
                </a:lnTo>
                <a:lnTo>
                  <a:pt x="862" y="530"/>
                </a:lnTo>
                <a:lnTo>
                  <a:pt x="862" y="551"/>
                </a:lnTo>
                <a:lnTo>
                  <a:pt x="862" y="565"/>
                </a:lnTo>
                <a:lnTo>
                  <a:pt x="870" y="586"/>
                </a:lnTo>
                <a:lnTo>
                  <a:pt x="870" y="600"/>
                </a:lnTo>
                <a:lnTo>
                  <a:pt x="870" y="621"/>
                </a:lnTo>
                <a:lnTo>
                  <a:pt x="870" y="635"/>
                </a:lnTo>
                <a:lnTo>
                  <a:pt x="870" y="656"/>
                </a:lnTo>
                <a:lnTo>
                  <a:pt x="870" y="670"/>
                </a:lnTo>
                <a:lnTo>
                  <a:pt x="870" y="691"/>
                </a:lnTo>
                <a:lnTo>
                  <a:pt x="877" y="705"/>
                </a:lnTo>
                <a:lnTo>
                  <a:pt x="877" y="725"/>
                </a:lnTo>
                <a:lnTo>
                  <a:pt x="877" y="739"/>
                </a:lnTo>
                <a:lnTo>
                  <a:pt x="877" y="746"/>
                </a:lnTo>
                <a:lnTo>
                  <a:pt x="885" y="774"/>
                </a:lnTo>
                <a:lnTo>
                  <a:pt x="885" y="788"/>
                </a:lnTo>
                <a:lnTo>
                  <a:pt x="893" y="774"/>
                </a:lnTo>
                <a:lnTo>
                  <a:pt x="893" y="760"/>
                </a:lnTo>
                <a:lnTo>
                  <a:pt x="893" y="746"/>
                </a:lnTo>
                <a:lnTo>
                  <a:pt x="893" y="732"/>
                </a:lnTo>
                <a:lnTo>
                  <a:pt x="893" y="725"/>
                </a:lnTo>
                <a:lnTo>
                  <a:pt x="893" y="712"/>
                </a:lnTo>
                <a:lnTo>
                  <a:pt x="893" y="698"/>
                </a:lnTo>
                <a:lnTo>
                  <a:pt x="893" y="684"/>
                </a:lnTo>
                <a:lnTo>
                  <a:pt x="893" y="670"/>
                </a:lnTo>
                <a:lnTo>
                  <a:pt x="901" y="656"/>
                </a:lnTo>
                <a:lnTo>
                  <a:pt x="901" y="635"/>
                </a:lnTo>
                <a:lnTo>
                  <a:pt x="901" y="614"/>
                </a:lnTo>
                <a:lnTo>
                  <a:pt x="901" y="593"/>
                </a:lnTo>
                <a:lnTo>
                  <a:pt x="901" y="572"/>
                </a:lnTo>
                <a:lnTo>
                  <a:pt x="901" y="551"/>
                </a:lnTo>
                <a:lnTo>
                  <a:pt x="901" y="530"/>
                </a:lnTo>
                <a:lnTo>
                  <a:pt x="908" y="509"/>
                </a:lnTo>
                <a:lnTo>
                  <a:pt x="908" y="495"/>
                </a:lnTo>
                <a:lnTo>
                  <a:pt x="908" y="474"/>
                </a:lnTo>
                <a:lnTo>
                  <a:pt x="908" y="460"/>
                </a:lnTo>
                <a:lnTo>
                  <a:pt x="916" y="446"/>
                </a:lnTo>
                <a:lnTo>
                  <a:pt x="916" y="426"/>
                </a:lnTo>
                <a:lnTo>
                  <a:pt x="924" y="419"/>
                </a:lnTo>
                <a:lnTo>
                  <a:pt x="924" y="432"/>
                </a:lnTo>
                <a:lnTo>
                  <a:pt x="924" y="439"/>
                </a:lnTo>
                <a:lnTo>
                  <a:pt x="924" y="453"/>
                </a:lnTo>
                <a:lnTo>
                  <a:pt x="924" y="474"/>
                </a:lnTo>
                <a:lnTo>
                  <a:pt x="924" y="488"/>
                </a:lnTo>
                <a:lnTo>
                  <a:pt x="924" y="495"/>
                </a:lnTo>
                <a:lnTo>
                  <a:pt x="924" y="509"/>
                </a:lnTo>
                <a:lnTo>
                  <a:pt x="924" y="530"/>
                </a:lnTo>
                <a:lnTo>
                  <a:pt x="924" y="544"/>
                </a:lnTo>
                <a:lnTo>
                  <a:pt x="924" y="565"/>
                </a:lnTo>
                <a:lnTo>
                  <a:pt x="924" y="579"/>
                </a:lnTo>
                <a:lnTo>
                  <a:pt x="932" y="593"/>
                </a:lnTo>
                <a:lnTo>
                  <a:pt x="932" y="607"/>
                </a:lnTo>
                <a:lnTo>
                  <a:pt x="932" y="628"/>
                </a:lnTo>
                <a:lnTo>
                  <a:pt x="932" y="642"/>
                </a:lnTo>
                <a:lnTo>
                  <a:pt x="932" y="656"/>
                </a:lnTo>
                <a:lnTo>
                  <a:pt x="932" y="677"/>
                </a:lnTo>
                <a:lnTo>
                  <a:pt x="939" y="691"/>
                </a:lnTo>
                <a:lnTo>
                  <a:pt x="939" y="705"/>
                </a:lnTo>
                <a:lnTo>
                  <a:pt x="939" y="725"/>
                </a:lnTo>
                <a:lnTo>
                  <a:pt x="939" y="732"/>
                </a:lnTo>
                <a:lnTo>
                  <a:pt x="939" y="746"/>
                </a:lnTo>
                <a:lnTo>
                  <a:pt x="947" y="767"/>
                </a:lnTo>
                <a:lnTo>
                  <a:pt x="955" y="774"/>
                </a:lnTo>
                <a:lnTo>
                  <a:pt x="955" y="767"/>
                </a:lnTo>
                <a:lnTo>
                  <a:pt x="955" y="760"/>
                </a:lnTo>
                <a:lnTo>
                  <a:pt x="955" y="753"/>
                </a:lnTo>
                <a:lnTo>
                  <a:pt x="955" y="732"/>
                </a:lnTo>
                <a:lnTo>
                  <a:pt x="955" y="725"/>
                </a:lnTo>
                <a:lnTo>
                  <a:pt x="955" y="712"/>
                </a:lnTo>
                <a:lnTo>
                  <a:pt x="955" y="705"/>
                </a:lnTo>
                <a:lnTo>
                  <a:pt x="955" y="691"/>
                </a:lnTo>
                <a:lnTo>
                  <a:pt x="963" y="677"/>
                </a:lnTo>
                <a:lnTo>
                  <a:pt x="963" y="663"/>
                </a:lnTo>
                <a:lnTo>
                  <a:pt x="963" y="642"/>
                </a:lnTo>
                <a:lnTo>
                  <a:pt x="963" y="621"/>
                </a:lnTo>
                <a:lnTo>
                  <a:pt x="963" y="600"/>
                </a:lnTo>
                <a:lnTo>
                  <a:pt x="963" y="579"/>
                </a:lnTo>
                <a:lnTo>
                  <a:pt x="963" y="558"/>
                </a:lnTo>
                <a:lnTo>
                  <a:pt x="963" y="537"/>
                </a:lnTo>
                <a:lnTo>
                  <a:pt x="963" y="523"/>
                </a:lnTo>
                <a:lnTo>
                  <a:pt x="971" y="502"/>
                </a:lnTo>
                <a:lnTo>
                  <a:pt x="971" y="488"/>
                </a:lnTo>
                <a:lnTo>
                  <a:pt x="971" y="467"/>
                </a:lnTo>
                <a:lnTo>
                  <a:pt x="971" y="453"/>
                </a:lnTo>
                <a:lnTo>
                  <a:pt x="978" y="446"/>
                </a:lnTo>
                <a:lnTo>
                  <a:pt x="978" y="426"/>
                </a:lnTo>
                <a:lnTo>
                  <a:pt x="986" y="419"/>
                </a:lnTo>
                <a:lnTo>
                  <a:pt x="986" y="432"/>
                </a:lnTo>
                <a:lnTo>
                  <a:pt x="986" y="439"/>
                </a:lnTo>
                <a:lnTo>
                  <a:pt x="986" y="453"/>
                </a:lnTo>
                <a:lnTo>
                  <a:pt x="986" y="474"/>
                </a:lnTo>
                <a:lnTo>
                  <a:pt x="986" y="488"/>
                </a:lnTo>
                <a:lnTo>
                  <a:pt x="986" y="502"/>
                </a:lnTo>
                <a:lnTo>
                  <a:pt x="986" y="516"/>
                </a:lnTo>
                <a:lnTo>
                  <a:pt x="994" y="530"/>
                </a:lnTo>
                <a:lnTo>
                  <a:pt x="994" y="544"/>
                </a:lnTo>
                <a:lnTo>
                  <a:pt x="994" y="565"/>
                </a:lnTo>
                <a:lnTo>
                  <a:pt x="994" y="572"/>
                </a:lnTo>
                <a:lnTo>
                  <a:pt x="994" y="586"/>
                </a:lnTo>
                <a:lnTo>
                  <a:pt x="994" y="600"/>
                </a:lnTo>
                <a:lnTo>
                  <a:pt x="994" y="614"/>
                </a:lnTo>
                <a:lnTo>
                  <a:pt x="994" y="635"/>
                </a:lnTo>
                <a:lnTo>
                  <a:pt x="994" y="649"/>
                </a:lnTo>
                <a:lnTo>
                  <a:pt x="994" y="663"/>
                </a:lnTo>
                <a:lnTo>
                  <a:pt x="994" y="677"/>
                </a:lnTo>
                <a:lnTo>
                  <a:pt x="1002" y="691"/>
                </a:lnTo>
                <a:lnTo>
                  <a:pt x="1002" y="705"/>
                </a:lnTo>
                <a:lnTo>
                  <a:pt x="1002" y="718"/>
                </a:lnTo>
                <a:lnTo>
                  <a:pt x="1002" y="732"/>
                </a:lnTo>
                <a:lnTo>
                  <a:pt x="1009" y="753"/>
                </a:lnTo>
                <a:lnTo>
                  <a:pt x="1009" y="760"/>
                </a:lnTo>
                <a:lnTo>
                  <a:pt x="1017" y="753"/>
                </a:lnTo>
                <a:lnTo>
                  <a:pt x="1017" y="746"/>
                </a:lnTo>
                <a:lnTo>
                  <a:pt x="1017" y="739"/>
                </a:lnTo>
                <a:lnTo>
                  <a:pt x="1017" y="725"/>
                </a:lnTo>
                <a:lnTo>
                  <a:pt x="1017" y="718"/>
                </a:lnTo>
                <a:lnTo>
                  <a:pt x="1017" y="712"/>
                </a:lnTo>
                <a:lnTo>
                  <a:pt x="1017" y="698"/>
                </a:lnTo>
                <a:lnTo>
                  <a:pt x="1017" y="691"/>
                </a:lnTo>
                <a:lnTo>
                  <a:pt x="1017" y="677"/>
                </a:lnTo>
                <a:lnTo>
                  <a:pt x="1025" y="663"/>
                </a:lnTo>
                <a:lnTo>
                  <a:pt x="1025" y="649"/>
                </a:lnTo>
                <a:lnTo>
                  <a:pt x="1025" y="628"/>
                </a:lnTo>
                <a:lnTo>
                  <a:pt x="1025" y="614"/>
                </a:lnTo>
                <a:lnTo>
                  <a:pt x="1025" y="593"/>
                </a:lnTo>
                <a:lnTo>
                  <a:pt x="1025" y="572"/>
                </a:lnTo>
                <a:lnTo>
                  <a:pt x="1025" y="558"/>
                </a:lnTo>
                <a:lnTo>
                  <a:pt x="1025" y="537"/>
                </a:lnTo>
                <a:lnTo>
                  <a:pt x="1033" y="523"/>
                </a:lnTo>
                <a:lnTo>
                  <a:pt x="1033" y="509"/>
                </a:lnTo>
                <a:lnTo>
                  <a:pt x="1033" y="495"/>
                </a:lnTo>
                <a:lnTo>
                  <a:pt x="1033" y="481"/>
                </a:lnTo>
                <a:lnTo>
                  <a:pt x="1033" y="467"/>
                </a:lnTo>
                <a:lnTo>
                  <a:pt x="1040" y="446"/>
                </a:lnTo>
                <a:lnTo>
                  <a:pt x="1040" y="439"/>
                </a:lnTo>
                <a:lnTo>
                  <a:pt x="1048" y="453"/>
                </a:lnTo>
                <a:lnTo>
                  <a:pt x="1048" y="460"/>
                </a:lnTo>
                <a:lnTo>
                  <a:pt x="1056" y="474"/>
                </a:lnTo>
                <a:lnTo>
                  <a:pt x="1056" y="495"/>
                </a:lnTo>
                <a:lnTo>
                  <a:pt x="1056" y="502"/>
                </a:lnTo>
                <a:lnTo>
                  <a:pt x="1056" y="516"/>
                </a:lnTo>
                <a:lnTo>
                  <a:pt x="1056" y="530"/>
                </a:lnTo>
                <a:lnTo>
                  <a:pt x="1056" y="537"/>
                </a:lnTo>
                <a:lnTo>
                  <a:pt x="1056" y="558"/>
                </a:lnTo>
                <a:lnTo>
                  <a:pt x="1064" y="572"/>
                </a:lnTo>
                <a:lnTo>
                  <a:pt x="1056" y="586"/>
                </a:lnTo>
                <a:lnTo>
                  <a:pt x="1056" y="600"/>
                </a:lnTo>
                <a:lnTo>
                  <a:pt x="1056" y="614"/>
                </a:lnTo>
                <a:lnTo>
                  <a:pt x="1056" y="628"/>
                </a:lnTo>
                <a:lnTo>
                  <a:pt x="1056" y="642"/>
                </a:lnTo>
                <a:lnTo>
                  <a:pt x="1056" y="656"/>
                </a:lnTo>
                <a:lnTo>
                  <a:pt x="1056" y="670"/>
                </a:lnTo>
                <a:lnTo>
                  <a:pt x="1056" y="684"/>
                </a:lnTo>
                <a:lnTo>
                  <a:pt x="1056" y="698"/>
                </a:lnTo>
                <a:lnTo>
                  <a:pt x="1064" y="705"/>
                </a:lnTo>
                <a:lnTo>
                  <a:pt x="1064" y="718"/>
                </a:lnTo>
                <a:lnTo>
                  <a:pt x="1064" y="725"/>
                </a:lnTo>
                <a:lnTo>
                  <a:pt x="1071" y="746"/>
                </a:lnTo>
                <a:lnTo>
                  <a:pt x="1071" y="753"/>
                </a:lnTo>
                <a:lnTo>
                  <a:pt x="1079" y="739"/>
                </a:lnTo>
                <a:lnTo>
                  <a:pt x="1079" y="732"/>
                </a:lnTo>
                <a:lnTo>
                  <a:pt x="1079" y="725"/>
                </a:lnTo>
                <a:lnTo>
                  <a:pt x="1079" y="712"/>
                </a:lnTo>
                <a:lnTo>
                  <a:pt x="1079" y="698"/>
                </a:lnTo>
                <a:lnTo>
                  <a:pt x="1079" y="677"/>
                </a:lnTo>
                <a:lnTo>
                  <a:pt x="1087" y="656"/>
                </a:lnTo>
                <a:lnTo>
                  <a:pt x="1087" y="635"/>
                </a:lnTo>
                <a:lnTo>
                  <a:pt x="1087" y="621"/>
                </a:lnTo>
                <a:lnTo>
                  <a:pt x="1087" y="600"/>
                </a:lnTo>
                <a:lnTo>
                  <a:pt x="1087" y="586"/>
                </a:lnTo>
                <a:lnTo>
                  <a:pt x="1087" y="565"/>
                </a:lnTo>
                <a:lnTo>
                  <a:pt x="1087" y="551"/>
                </a:lnTo>
                <a:lnTo>
                  <a:pt x="1087" y="530"/>
                </a:lnTo>
                <a:lnTo>
                  <a:pt x="1095" y="516"/>
                </a:lnTo>
                <a:lnTo>
                  <a:pt x="1095" y="502"/>
                </a:lnTo>
                <a:lnTo>
                  <a:pt x="1095" y="488"/>
                </a:lnTo>
                <a:lnTo>
                  <a:pt x="1095" y="474"/>
                </a:lnTo>
                <a:lnTo>
                  <a:pt x="1095" y="467"/>
                </a:lnTo>
                <a:lnTo>
                  <a:pt x="1103" y="446"/>
                </a:lnTo>
                <a:lnTo>
                  <a:pt x="1103" y="439"/>
                </a:lnTo>
                <a:lnTo>
                  <a:pt x="1110" y="453"/>
                </a:lnTo>
                <a:lnTo>
                  <a:pt x="1110" y="460"/>
                </a:lnTo>
                <a:lnTo>
                  <a:pt x="1118" y="474"/>
                </a:lnTo>
                <a:lnTo>
                  <a:pt x="1118" y="488"/>
                </a:lnTo>
                <a:lnTo>
                  <a:pt x="1118" y="502"/>
                </a:lnTo>
                <a:lnTo>
                  <a:pt x="1118" y="509"/>
                </a:lnTo>
                <a:lnTo>
                  <a:pt x="1118" y="523"/>
                </a:lnTo>
                <a:lnTo>
                  <a:pt x="1118" y="530"/>
                </a:lnTo>
                <a:lnTo>
                  <a:pt x="1118" y="544"/>
                </a:lnTo>
                <a:lnTo>
                  <a:pt x="1126" y="565"/>
                </a:lnTo>
                <a:lnTo>
                  <a:pt x="1118" y="586"/>
                </a:lnTo>
                <a:lnTo>
                  <a:pt x="1118" y="614"/>
                </a:lnTo>
                <a:lnTo>
                  <a:pt x="1118" y="635"/>
                </a:lnTo>
                <a:lnTo>
                  <a:pt x="1118" y="663"/>
                </a:lnTo>
                <a:lnTo>
                  <a:pt x="1126" y="691"/>
                </a:lnTo>
                <a:lnTo>
                  <a:pt x="1126" y="705"/>
                </a:lnTo>
                <a:lnTo>
                  <a:pt x="1134" y="725"/>
                </a:lnTo>
                <a:lnTo>
                  <a:pt x="1134" y="732"/>
                </a:lnTo>
                <a:lnTo>
                  <a:pt x="1141" y="725"/>
                </a:lnTo>
                <a:lnTo>
                  <a:pt x="1141" y="718"/>
                </a:lnTo>
                <a:lnTo>
                  <a:pt x="1141" y="712"/>
                </a:lnTo>
                <a:lnTo>
                  <a:pt x="1141" y="698"/>
                </a:lnTo>
                <a:lnTo>
                  <a:pt x="1149" y="684"/>
                </a:lnTo>
                <a:lnTo>
                  <a:pt x="1149" y="670"/>
                </a:lnTo>
                <a:lnTo>
                  <a:pt x="1149" y="642"/>
                </a:lnTo>
                <a:lnTo>
                  <a:pt x="1149" y="628"/>
                </a:lnTo>
                <a:lnTo>
                  <a:pt x="1149" y="614"/>
                </a:lnTo>
                <a:lnTo>
                  <a:pt x="1149" y="600"/>
                </a:lnTo>
                <a:lnTo>
                  <a:pt x="1149" y="579"/>
                </a:lnTo>
                <a:lnTo>
                  <a:pt x="1149" y="565"/>
                </a:lnTo>
                <a:lnTo>
                  <a:pt x="1149" y="551"/>
                </a:lnTo>
                <a:lnTo>
                  <a:pt x="1149" y="537"/>
                </a:lnTo>
                <a:lnTo>
                  <a:pt x="1157" y="516"/>
                </a:lnTo>
                <a:lnTo>
                  <a:pt x="1157" y="502"/>
                </a:lnTo>
                <a:lnTo>
                  <a:pt x="1157" y="495"/>
                </a:lnTo>
                <a:lnTo>
                  <a:pt x="1165" y="481"/>
                </a:lnTo>
                <a:lnTo>
                  <a:pt x="1165" y="474"/>
                </a:lnTo>
                <a:lnTo>
                  <a:pt x="1165" y="453"/>
                </a:lnTo>
                <a:lnTo>
                  <a:pt x="1172" y="446"/>
                </a:lnTo>
                <a:lnTo>
                  <a:pt x="1180" y="460"/>
                </a:lnTo>
                <a:lnTo>
                  <a:pt x="1180" y="467"/>
                </a:lnTo>
                <a:lnTo>
                  <a:pt x="1180" y="481"/>
                </a:lnTo>
                <a:lnTo>
                  <a:pt x="1180" y="495"/>
                </a:lnTo>
                <a:lnTo>
                  <a:pt x="1180" y="502"/>
                </a:lnTo>
                <a:lnTo>
                  <a:pt x="1180" y="516"/>
                </a:lnTo>
                <a:lnTo>
                  <a:pt x="1180" y="523"/>
                </a:lnTo>
                <a:lnTo>
                  <a:pt x="1188" y="537"/>
                </a:lnTo>
                <a:lnTo>
                  <a:pt x="1188" y="551"/>
                </a:lnTo>
                <a:lnTo>
                  <a:pt x="1188" y="565"/>
                </a:lnTo>
                <a:lnTo>
                  <a:pt x="1188" y="586"/>
                </a:lnTo>
                <a:lnTo>
                  <a:pt x="1188" y="607"/>
                </a:lnTo>
                <a:lnTo>
                  <a:pt x="1188" y="635"/>
                </a:lnTo>
                <a:lnTo>
                  <a:pt x="1188" y="656"/>
                </a:lnTo>
                <a:lnTo>
                  <a:pt x="1196" y="677"/>
                </a:lnTo>
                <a:lnTo>
                  <a:pt x="1196" y="691"/>
                </a:lnTo>
                <a:lnTo>
                  <a:pt x="1196" y="705"/>
                </a:lnTo>
                <a:lnTo>
                  <a:pt x="1203" y="712"/>
                </a:lnTo>
                <a:lnTo>
                  <a:pt x="1203" y="705"/>
                </a:lnTo>
                <a:lnTo>
                  <a:pt x="1211" y="698"/>
                </a:lnTo>
                <a:lnTo>
                  <a:pt x="1211" y="684"/>
                </a:lnTo>
                <a:lnTo>
                  <a:pt x="1211" y="670"/>
                </a:lnTo>
                <a:lnTo>
                  <a:pt x="1211" y="656"/>
                </a:lnTo>
                <a:lnTo>
                  <a:pt x="1219" y="635"/>
                </a:lnTo>
                <a:lnTo>
                  <a:pt x="1211" y="607"/>
                </a:lnTo>
                <a:lnTo>
                  <a:pt x="1211" y="579"/>
                </a:lnTo>
                <a:lnTo>
                  <a:pt x="1211" y="551"/>
                </a:lnTo>
                <a:lnTo>
                  <a:pt x="1219" y="523"/>
                </a:lnTo>
                <a:lnTo>
                  <a:pt x="1219" y="502"/>
                </a:lnTo>
                <a:lnTo>
                  <a:pt x="1227" y="488"/>
                </a:lnTo>
                <a:lnTo>
                  <a:pt x="1235" y="467"/>
                </a:lnTo>
                <a:lnTo>
                  <a:pt x="1235" y="460"/>
                </a:lnTo>
                <a:lnTo>
                  <a:pt x="1242" y="474"/>
                </a:lnTo>
                <a:lnTo>
                  <a:pt x="1242" y="481"/>
                </a:lnTo>
                <a:lnTo>
                  <a:pt x="1242" y="488"/>
                </a:lnTo>
                <a:lnTo>
                  <a:pt x="1242" y="502"/>
                </a:lnTo>
                <a:lnTo>
                  <a:pt x="1250" y="516"/>
                </a:lnTo>
                <a:lnTo>
                  <a:pt x="1250" y="537"/>
                </a:lnTo>
                <a:lnTo>
                  <a:pt x="1250" y="565"/>
                </a:lnTo>
                <a:lnTo>
                  <a:pt x="1250" y="586"/>
                </a:lnTo>
                <a:lnTo>
                  <a:pt x="1250" y="614"/>
                </a:lnTo>
                <a:lnTo>
                  <a:pt x="1250" y="635"/>
                </a:lnTo>
                <a:lnTo>
                  <a:pt x="1258" y="656"/>
                </a:lnTo>
                <a:lnTo>
                  <a:pt x="1258" y="677"/>
                </a:lnTo>
                <a:lnTo>
                  <a:pt x="1258" y="691"/>
                </a:lnTo>
                <a:lnTo>
                  <a:pt x="1266" y="705"/>
                </a:lnTo>
                <a:lnTo>
                  <a:pt x="1273" y="698"/>
                </a:lnTo>
                <a:lnTo>
                  <a:pt x="1273" y="691"/>
                </a:lnTo>
                <a:lnTo>
                  <a:pt x="1273" y="684"/>
                </a:lnTo>
                <a:lnTo>
                  <a:pt x="1273" y="670"/>
                </a:lnTo>
                <a:lnTo>
                  <a:pt x="1273" y="656"/>
                </a:lnTo>
                <a:lnTo>
                  <a:pt x="1281" y="642"/>
                </a:lnTo>
                <a:lnTo>
                  <a:pt x="1281" y="614"/>
                </a:lnTo>
                <a:lnTo>
                  <a:pt x="1281" y="593"/>
                </a:lnTo>
                <a:lnTo>
                  <a:pt x="1281" y="572"/>
                </a:lnTo>
                <a:lnTo>
                  <a:pt x="1281" y="551"/>
                </a:lnTo>
                <a:lnTo>
                  <a:pt x="1289" y="530"/>
                </a:lnTo>
                <a:lnTo>
                  <a:pt x="1289" y="509"/>
                </a:lnTo>
                <a:lnTo>
                  <a:pt x="1289" y="502"/>
                </a:lnTo>
                <a:lnTo>
                  <a:pt x="1297" y="488"/>
                </a:lnTo>
                <a:lnTo>
                  <a:pt x="1304" y="495"/>
                </a:lnTo>
                <a:lnTo>
                  <a:pt x="1304" y="502"/>
                </a:lnTo>
                <a:lnTo>
                  <a:pt x="1304" y="509"/>
                </a:lnTo>
                <a:lnTo>
                  <a:pt x="1304" y="523"/>
                </a:lnTo>
                <a:lnTo>
                  <a:pt x="1304" y="537"/>
                </a:lnTo>
                <a:lnTo>
                  <a:pt x="1312" y="551"/>
                </a:lnTo>
                <a:lnTo>
                  <a:pt x="1312" y="572"/>
                </a:lnTo>
                <a:lnTo>
                  <a:pt x="1304" y="586"/>
                </a:lnTo>
                <a:lnTo>
                  <a:pt x="1312" y="607"/>
                </a:lnTo>
                <a:lnTo>
                  <a:pt x="1312" y="628"/>
                </a:lnTo>
                <a:lnTo>
                  <a:pt x="1312" y="649"/>
                </a:lnTo>
                <a:lnTo>
                  <a:pt x="1320" y="670"/>
                </a:lnTo>
                <a:lnTo>
                  <a:pt x="1320" y="684"/>
                </a:lnTo>
                <a:lnTo>
                  <a:pt x="1328" y="691"/>
                </a:lnTo>
                <a:lnTo>
                  <a:pt x="1328" y="698"/>
                </a:lnTo>
                <a:lnTo>
                  <a:pt x="1335" y="691"/>
                </a:lnTo>
                <a:lnTo>
                  <a:pt x="1335" y="684"/>
                </a:lnTo>
                <a:lnTo>
                  <a:pt x="1335" y="677"/>
                </a:lnTo>
                <a:lnTo>
                  <a:pt x="1343" y="663"/>
                </a:lnTo>
                <a:lnTo>
                  <a:pt x="1343" y="656"/>
                </a:lnTo>
                <a:lnTo>
                  <a:pt x="1343" y="635"/>
                </a:lnTo>
                <a:lnTo>
                  <a:pt x="1343" y="614"/>
                </a:lnTo>
                <a:lnTo>
                  <a:pt x="1343" y="593"/>
                </a:lnTo>
                <a:lnTo>
                  <a:pt x="1343" y="565"/>
                </a:lnTo>
                <a:lnTo>
                  <a:pt x="1351" y="544"/>
                </a:lnTo>
                <a:lnTo>
                  <a:pt x="1351" y="523"/>
                </a:lnTo>
                <a:lnTo>
                  <a:pt x="1359" y="509"/>
                </a:lnTo>
                <a:lnTo>
                  <a:pt x="1359" y="495"/>
                </a:lnTo>
                <a:lnTo>
                  <a:pt x="1366" y="488"/>
                </a:lnTo>
                <a:lnTo>
                  <a:pt x="1366" y="502"/>
                </a:lnTo>
                <a:lnTo>
                  <a:pt x="1366" y="509"/>
                </a:lnTo>
                <a:lnTo>
                  <a:pt x="1374" y="523"/>
                </a:lnTo>
                <a:lnTo>
                  <a:pt x="1374" y="537"/>
                </a:lnTo>
                <a:lnTo>
                  <a:pt x="1374" y="551"/>
                </a:lnTo>
                <a:lnTo>
                  <a:pt x="1374" y="572"/>
                </a:lnTo>
                <a:lnTo>
                  <a:pt x="1374" y="593"/>
                </a:lnTo>
                <a:lnTo>
                  <a:pt x="1374" y="614"/>
                </a:lnTo>
                <a:lnTo>
                  <a:pt x="1374" y="628"/>
                </a:lnTo>
                <a:lnTo>
                  <a:pt x="1382" y="649"/>
                </a:lnTo>
                <a:lnTo>
                  <a:pt x="1382" y="670"/>
                </a:lnTo>
                <a:lnTo>
                  <a:pt x="1390" y="677"/>
                </a:lnTo>
                <a:lnTo>
                  <a:pt x="1390" y="691"/>
                </a:lnTo>
                <a:lnTo>
                  <a:pt x="1398" y="698"/>
                </a:lnTo>
                <a:lnTo>
                  <a:pt x="1398" y="691"/>
                </a:lnTo>
                <a:lnTo>
                  <a:pt x="1398" y="684"/>
                </a:lnTo>
                <a:lnTo>
                  <a:pt x="1398" y="677"/>
                </a:lnTo>
                <a:lnTo>
                  <a:pt x="1405" y="670"/>
                </a:lnTo>
                <a:lnTo>
                  <a:pt x="1405" y="656"/>
                </a:lnTo>
                <a:lnTo>
                  <a:pt x="1405" y="642"/>
                </a:lnTo>
                <a:lnTo>
                  <a:pt x="1405" y="628"/>
                </a:lnTo>
                <a:lnTo>
                  <a:pt x="1405" y="607"/>
                </a:lnTo>
                <a:lnTo>
                  <a:pt x="1405" y="586"/>
                </a:lnTo>
                <a:lnTo>
                  <a:pt x="1405" y="572"/>
                </a:lnTo>
                <a:lnTo>
                  <a:pt x="1413" y="551"/>
                </a:lnTo>
                <a:lnTo>
                  <a:pt x="1413" y="537"/>
                </a:lnTo>
                <a:lnTo>
                  <a:pt x="1421" y="523"/>
                </a:lnTo>
                <a:lnTo>
                  <a:pt x="1421" y="516"/>
                </a:lnTo>
                <a:lnTo>
                  <a:pt x="1429" y="516"/>
                </a:lnTo>
                <a:lnTo>
                  <a:pt x="1429" y="523"/>
                </a:lnTo>
                <a:lnTo>
                  <a:pt x="1429" y="530"/>
                </a:lnTo>
                <a:lnTo>
                  <a:pt x="1436" y="544"/>
                </a:lnTo>
                <a:lnTo>
                  <a:pt x="1436" y="551"/>
                </a:lnTo>
                <a:lnTo>
                  <a:pt x="1436" y="565"/>
                </a:lnTo>
                <a:lnTo>
                  <a:pt x="1436" y="579"/>
                </a:lnTo>
                <a:lnTo>
                  <a:pt x="1436" y="607"/>
                </a:lnTo>
                <a:lnTo>
                  <a:pt x="1436" y="621"/>
                </a:lnTo>
                <a:lnTo>
                  <a:pt x="1436" y="642"/>
                </a:lnTo>
                <a:lnTo>
                  <a:pt x="1444" y="656"/>
                </a:lnTo>
                <a:lnTo>
                  <a:pt x="1444" y="670"/>
                </a:lnTo>
                <a:lnTo>
                  <a:pt x="1452" y="670"/>
                </a:lnTo>
                <a:lnTo>
                  <a:pt x="1452" y="677"/>
                </a:lnTo>
                <a:lnTo>
                  <a:pt x="1460" y="677"/>
                </a:lnTo>
                <a:lnTo>
                  <a:pt x="1460" y="663"/>
                </a:lnTo>
                <a:lnTo>
                  <a:pt x="1460" y="656"/>
                </a:lnTo>
                <a:lnTo>
                  <a:pt x="1467" y="642"/>
                </a:lnTo>
                <a:lnTo>
                  <a:pt x="1467" y="635"/>
                </a:lnTo>
                <a:lnTo>
                  <a:pt x="1467" y="621"/>
                </a:lnTo>
                <a:lnTo>
                  <a:pt x="1467" y="607"/>
                </a:lnTo>
                <a:lnTo>
                  <a:pt x="1467" y="586"/>
                </a:lnTo>
                <a:lnTo>
                  <a:pt x="1467" y="565"/>
                </a:lnTo>
                <a:lnTo>
                  <a:pt x="1467" y="551"/>
                </a:lnTo>
                <a:lnTo>
                  <a:pt x="1475" y="537"/>
                </a:lnTo>
                <a:lnTo>
                  <a:pt x="1475" y="523"/>
                </a:lnTo>
                <a:lnTo>
                  <a:pt x="1483" y="516"/>
                </a:lnTo>
                <a:lnTo>
                  <a:pt x="1483" y="509"/>
                </a:lnTo>
                <a:lnTo>
                  <a:pt x="1491" y="509"/>
                </a:lnTo>
                <a:lnTo>
                  <a:pt x="1491" y="523"/>
                </a:lnTo>
                <a:lnTo>
                  <a:pt x="1491" y="530"/>
                </a:lnTo>
                <a:lnTo>
                  <a:pt x="1491" y="544"/>
                </a:lnTo>
                <a:lnTo>
                  <a:pt x="1498" y="551"/>
                </a:lnTo>
                <a:lnTo>
                  <a:pt x="1498" y="565"/>
                </a:lnTo>
                <a:lnTo>
                  <a:pt x="1498" y="579"/>
                </a:lnTo>
                <a:lnTo>
                  <a:pt x="1498" y="600"/>
                </a:lnTo>
                <a:lnTo>
                  <a:pt x="1498" y="621"/>
                </a:lnTo>
                <a:lnTo>
                  <a:pt x="1498" y="635"/>
                </a:lnTo>
                <a:lnTo>
                  <a:pt x="1506" y="649"/>
                </a:lnTo>
                <a:lnTo>
                  <a:pt x="1506" y="663"/>
                </a:lnTo>
                <a:lnTo>
                  <a:pt x="1514" y="670"/>
                </a:lnTo>
                <a:lnTo>
                  <a:pt x="1514" y="677"/>
                </a:lnTo>
                <a:lnTo>
                  <a:pt x="1522" y="677"/>
                </a:lnTo>
                <a:lnTo>
                  <a:pt x="1522" y="663"/>
                </a:lnTo>
                <a:lnTo>
                  <a:pt x="1530" y="663"/>
                </a:lnTo>
                <a:lnTo>
                  <a:pt x="1530" y="656"/>
                </a:lnTo>
                <a:lnTo>
                  <a:pt x="1530" y="642"/>
                </a:lnTo>
                <a:lnTo>
                  <a:pt x="1530" y="635"/>
                </a:lnTo>
                <a:lnTo>
                  <a:pt x="1537" y="621"/>
                </a:lnTo>
                <a:lnTo>
                  <a:pt x="1537" y="607"/>
                </a:lnTo>
                <a:lnTo>
                  <a:pt x="1537" y="593"/>
                </a:lnTo>
                <a:lnTo>
                  <a:pt x="1537" y="572"/>
                </a:lnTo>
                <a:lnTo>
                  <a:pt x="1537" y="558"/>
                </a:lnTo>
                <a:lnTo>
                  <a:pt x="1537" y="544"/>
                </a:lnTo>
                <a:lnTo>
                  <a:pt x="1545" y="530"/>
                </a:lnTo>
                <a:lnTo>
                  <a:pt x="1553" y="523"/>
                </a:lnTo>
                <a:lnTo>
                  <a:pt x="1553" y="516"/>
                </a:lnTo>
                <a:lnTo>
                  <a:pt x="1561" y="516"/>
                </a:lnTo>
                <a:lnTo>
                  <a:pt x="1561" y="523"/>
                </a:lnTo>
                <a:lnTo>
                  <a:pt x="1568" y="523"/>
                </a:lnTo>
                <a:lnTo>
                  <a:pt x="1568" y="530"/>
                </a:lnTo>
                <a:lnTo>
                  <a:pt x="1568" y="537"/>
                </a:lnTo>
                <a:lnTo>
                  <a:pt x="1568" y="544"/>
                </a:lnTo>
                <a:lnTo>
                  <a:pt x="1568" y="558"/>
                </a:lnTo>
                <a:lnTo>
                  <a:pt x="1568" y="572"/>
                </a:lnTo>
                <a:lnTo>
                  <a:pt x="1568" y="593"/>
                </a:lnTo>
                <a:lnTo>
                  <a:pt x="1568" y="607"/>
                </a:lnTo>
                <a:lnTo>
                  <a:pt x="1568" y="614"/>
                </a:lnTo>
                <a:lnTo>
                  <a:pt x="1568" y="621"/>
                </a:lnTo>
                <a:lnTo>
                  <a:pt x="1576" y="628"/>
                </a:lnTo>
                <a:lnTo>
                  <a:pt x="1584" y="628"/>
                </a:lnTo>
                <a:lnTo>
                  <a:pt x="1592" y="607"/>
                </a:lnTo>
                <a:lnTo>
                  <a:pt x="1599" y="593"/>
                </a:lnTo>
                <a:lnTo>
                  <a:pt x="1599" y="572"/>
                </a:lnTo>
                <a:lnTo>
                  <a:pt x="1607" y="558"/>
                </a:lnTo>
                <a:lnTo>
                  <a:pt x="1615" y="551"/>
                </a:lnTo>
                <a:lnTo>
                  <a:pt x="1615" y="544"/>
                </a:lnTo>
                <a:lnTo>
                  <a:pt x="1623" y="551"/>
                </a:lnTo>
                <a:lnTo>
                  <a:pt x="1630" y="565"/>
                </a:lnTo>
                <a:lnTo>
                  <a:pt x="1638" y="586"/>
                </a:lnTo>
              </a:path>
            </a:pathLst>
          </a:custGeom>
          <a:noFill/>
          <a:ln w="12700">
            <a:solidFill>
              <a:schemeClr val="hlink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8916" name="Rectangle 19"/>
          <p:cNvSpPr>
            <a:spLocks noChangeArrowheads="1"/>
          </p:cNvSpPr>
          <p:nvPr/>
        </p:nvSpPr>
        <p:spPr bwMode="auto">
          <a:xfrm>
            <a:off x="1219200" y="838200"/>
            <a:ext cx="6556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800" b="1">
                <a:latin typeface="Arial" panose="020B0604020202020204" pitchFamily="34" charset="0"/>
              </a:rPr>
              <a:t>RF</a:t>
            </a:r>
          </a:p>
        </p:txBody>
      </p:sp>
      <p:grpSp>
        <p:nvGrpSpPr>
          <p:cNvPr id="38917" name="Group 20"/>
          <p:cNvGrpSpPr>
            <a:grpSpLocks/>
          </p:cNvGrpSpPr>
          <p:nvPr/>
        </p:nvGrpSpPr>
        <p:grpSpPr bwMode="auto">
          <a:xfrm>
            <a:off x="1055688" y="1320800"/>
            <a:ext cx="3865562" cy="407988"/>
            <a:chOff x="748" y="832"/>
            <a:chExt cx="2740" cy="257"/>
          </a:xfrm>
        </p:grpSpPr>
        <p:sp>
          <p:nvSpPr>
            <p:cNvPr id="38941" name="Line 21"/>
            <p:cNvSpPr>
              <a:spLocks noChangeShapeType="1"/>
            </p:cNvSpPr>
            <p:nvPr/>
          </p:nvSpPr>
          <p:spPr bwMode="auto">
            <a:xfrm>
              <a:off x="748" y="1089"/>
              <a:ext cx="237" cy="0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8942" name="Line 22"/>
            <p:cNvSpPr>
              <a:spLocks noChangeShapeType="1"/>
            </p:cNvSpPr>
            <p:nvPr/>
          </p:nvSpPr>
          <p:spPr bwMode="auto">
            <a:xfrm flipV="1">
              <a:off x="994" y="838"/>
              <a:ext cx="0" cy="245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8943" name="Line 23"/>
            <p:cNvSpPr>
              <a:spLocks noChangeShapeType="1"/>
            </p:cNvSpPr>
            <p:nvPr/>
          </p:nvSpPr>
          <p:spPr bwMode="auto">
            <a:xfrm flipV="1">
              <a:off x="1090" y="843"/>
              <a:ext cx="0" cy="245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8944" name="Line 24"/>
            <p:cNvSpPr>
              <a:spLocks noChangeShapeType="1"/>
            </p:cNvSpPr>
            <p:nvPr/>
          </p:nvSpPr>
          <p:spPr bwMode="auto">
            <a:xfrm>
              <a:off x="999" y="832"/>
              <a:ext cx="82" cy="0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8945" name="Line 25"/>
            <p:cNvSpPr>
              <a:spLocks noChangeShapeType="1"/>
            </p:cNvSpPr>
            <p:nvPr/>
          </p:nvSpPr>
          <p:spPr bwMode="auto">
            <a:xfrm>
              <a:off x="1095" y="1089"/>
              <a:ext cx="2393" cy="0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38918" name="Rectangle 26"/>
          <p:cNvSpPr>
            <a:spLocks noChangeArrowheads="1"/>
          </p:cNvSpPr>
          <p:nvPr/>
        </p:nvSpPr>
        <p:spPr bwMode="auto">
          <a:xfrm>
            <a:off x="4945063" y="2824163"/>
            <a:ext cx="8159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 b="1">
                <a:latin typeface="Arial" panose="020B0604020202020204" pitchFamily="34" charset="0"/>
              </a:rPr>
              <a:t>time</a:t>
            </a:r>
          </a:p>
        </p:txBody>
      </p:sp>
      <p:grpSp>
        <p:nvGrpSpPr>
          <p:cNvPr id="38919" name="Group 36"/>
          <p:cNvGrpSpPr>
            <a:grpSpLocks/>
          </p:cNvGrpSpPr>
          <p:nvPr/>
        </p:nvGrpSpPr>
        <p:grpSpPr bwMode="auto">
          <a:xfrm>
            <a:off x="1562100" y="2030413"/>
            <a:ext cx="3292475" cy="1003300"/>
            <a:chOff x="1107" y="1279"/>
            <a:chExt cx="2333" cy="632"/>
          </a:xfrm>
        </p:grpSpPr>
        <p:sp>
          <p:nvSpPr>
            <p:cNvPr id="38939" name="Line 37"/>
            <p:cNvSpPr>
              <a:spLocks noChangeShapeType="1"/>
            </p:cNvSpPr>
            <p:nvPr/>
          </p:nvSpPr>
          <p:spPr bwMode="auto">
            <a:xfrm>
              <a:off x="1107" y="1906"/>
              <a:ext cx="2333" cy="0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8940" name="Line 38"/>
            <p:cNvSpPr>
              <a:spLocks noChangeShapeType="1"/>
            </p:cNvSpPr>
            <p:nvPr/>
          </p:nvSpPr>
          <p:spPr bwMode="auto">
            <a:xfrm flipV="1">
              <a:off x="1107" y="1279"/>
              <a:ext cx="0" cy="632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38920" name="Rectangle 39"/>
          <p:cNvSpPr>
            <a:spLocks noChangeArrowheads="1"/>
          </p:cNvSpPr>
          <p:nvPr/>
        </p:nvSpPr>
        <p:spPr bwMode="auto">
          <a:xfrm>
            <a:off x="76200" y="2057400"/>
            <a:ext cx="1309688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M</a:t>
            </a:r>
            <a:r>
              <a:rPr lang="en-US" altLang="en-US" sz="2400" b="1" baseline="-25000">
                <a:latin typeface="Arial" panose="020B0604020202020204" pitchFamily="34" charset="0"/>
              </a:rPr>
              <a:t>xy</a:t>
            </a:r>
            <a:endParaRPr lang="en-US" altLang="it-IT" sz="2400" b="1">
              <a:latin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 b="1">
                <a:latin typeface="Arial" panose="020B0604020202020204" pitchFamily="34" charset="0"/>
              </a:rPr>
              <a:t>(Signal)</a:t>
            </a:r>
          </a:p>
        </p:txBody>
      </p:sp>
      <p:sp>
        <p:nvSpPr>
          <p:cNvPr id="38921" name="Rectangle 40"/>
          <p:cNvSpPr>
            <a:spLocks noChangeArrowheads="1"/>
          </p:cNvSpPr>
          <p:nvPr/>
        </p:nvSpPr>
        <p:spPr bwMode="auto">
          <a:xfrm>
            <a:off x="4945063" y="1565275"/>
            <a:ext cx="8159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 b="1">
                <a:latin typeface="Arial" panose="020B0604020202020204" pitchFamily="34" charset="0"/>
              </a:rPr>
              <a:t>time</a:t>
            </a:r>
          </a:p>
        </p:txBody>
      </p:sp>
      <p:grpSp>
        <p:nvGrpSpPr>
          <p:cNvPr id="38922" name="Group 42"/>
          <p:cNvGrpSpPr>
            <a:grpSpLocks/>
          </p:cNvGrpSpPr>
          <p:nvPr/>
        </p:nvGrpSpPr>
        <p:grpSpPr bwMode="auto">
          <a:xfrm>
            <a:off x="6681788" y="2273300"/>
            <a:ext cx="1670050" cy="1003300"/>
            <a:chOff x="4735" y="1433"/>
            <a:chExt cx="1183" cy="632"/>
          </a:xfrm>
        </p:grpSpPr>
        <p:sp>
          <p:nvSpPr>
            <p:cNvPr id="38937" name="Line 43"/>
            <p:cNvSpPr>
              <a:spLocks noChangeShapeType="1"/>
            </p:cNvSpPr>
            <p:nvPr/>
          </p:nvSpPr>
          <p:spPr bwMode="auto">
            <a:xfrm>
              <a:off x="4737" y="2060"/>
              <a:ext cx="1181" cy="0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8938" name="Line 44"/>
            <p:cNvSpPr>
              <a:spLocks noChangeShapeType="1"/>
            </p:cNvSpPr>
            <p:nvPr/>
          </p:nvSpPr>
          <p:spPr bwMode="auto">
            <a:xfrm flipV="1">
              <a:off x="4735" y="1433"/>
              <a:ext cx="0" cy="632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38923" name="Rectangle 45"/>
          <p:cNvSpPr>
            <a:spLocks noChangeArrowheads="1"/>
          </p:cNvSpPr>
          <p:nvPr/>
        </p:nvSpPr>
        <p:spPr bwMode="auto">
          <a:xfrm>
            <a:off x="7162800" y="3200400"/>
            <a:ext cx="5334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800" b="1">
                <a:latin typeface="Symbol" panose="05050102010706020507" pitchFamily="18" charset="2"/>
              </a:rPr>
              <a:t></a:t>
            </a:r>
            <a:r>
              <a:rPr lang="en-US" altLang="it-IT" sz="2800" b="1" baseline="-25000"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38924" name="Rectangle 46"/>
          <p:cNvSpPr>
            <a:spLocks noChangeArrowheads="1"/>
          </p:cNvSpPr>
          <p:nvPr/>
        </p:nvSpPr>
        <p:spPr bwMode="auto">
          <a:xfrm>
            <a:off x="8372475" y="3033713"/>
            <a:ext cx="3857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800" b="1">
                <a:latin typeface="Symbol" panose="05050102010706020507" pitchFamily="18" charset="2"/>
              </a:rPr>
              <a:t></a:t>
            </a:r>
          </a:p>
        </p:txBody>
      </p:sp>
      <p:sp>
        <p:nvSpPr>
          <p:cNvPr id="28685" name="Freeform 57"/>
          <p:cNvSpPr>
            <a:spLocks/>
          </p:cNvSpPr>
          <p:nvPr/>
        </p:nvSpPr>
        <p:spPr bwMode="auto">
          <a:xfrm>
            <a:off x="7010400" y="2393950"/>
            <a:ext cx="769938" cy="882650"/>
          </a:xfrm>
          <a:custGeom>
            <a:avLst/>
            <a:gdLst>
              <a:gd name="T0" fmla="*/ 2147483647 w 545"/>
              <a:gd name="T1" fmla="*/ 2147483647 h 556"/>
              <a:gd name="T2" fmla="*/ 2147483647 w 545"/>
              <a:gd name="T3" fmla="*/ 2147483647 h 556"/>
              <a:gd name="T4" fmla="*/ 2147483647 w 545"/>
              <a:gd name="T5" fmla="*/ 2147483647 h 556"/>
              <a:gd name="T6" fmla="*/ 2147483647 w 545"/>
              <a:gd name="T7" fmla="*/ 2147483647 h 556"/>
              <a:gd name="T8" fmla="*/ 2147483647 w 545"/>
              <a:gd name="T9" fmla="*/ 2147483647 h 556"/>
              <a:gd name="T10" fmla="*/ 2147483647 w 545"/>
              <a:gd name="T11" fmla="*/ 2147483647 h 556"/>
              <a:gd name="T12" fmla="*/ 2147483647 w 545"/>
              <a:gd name="T13" fmla="*/ 2147483647 h 556"/>
              <a:gd name="T14" fmla="*/ 2147483647 w 545"/>
              <a:gd name="T15" fmla="*/ 2147483647 h 556"/>
              <a:gd name="T16" fmla="*/ 2147483647 w 545"/>
              <a:gd name="T17" fmla="*/ 2147483647 h 556"/>
              <a:gd name="T18" fmla="*/ 2147483647 w 545"/>
              <a:gd name="T19" fmla="*/ 2147483647 h 556"/>
              <a:gd name="T20" fmla="*/ 2147483647 w 545"/>
              <a:gd name="T21" fmla="*/ 2147483647 h 556"/>
              <a:gd name="T22" fmla="*/ 2147483647 w 545"/>
              <a:gd name="T23" fmla="*/ 2147483647 h 556"/>
              <a:gd name="T24" fmla="*/ 2147483647 w 545"/>
              <a:gd name="T25" fmla="*/ 2147483647 h 556"/>
              <a:gd name="T26" fmla="*/ 2147483647 w 545"/>
              <a:gd name="T27" fmla="*/ 2147483647 h 556"/>
              <a:gd name="T28" fmla="*/ 2147483647 w 545"/>
              <a:gd name="T29" fmla="*/ 2147483647 h 556"/>
              <a:gd name="T30" fmla="*/ 2147483647 w 545"/>
              <a:gd name="T31" fmla="*/ 2147483647 h 556"/>
              <a:gd name="T32" fmla="*/ 2147483647 w 545"/>
              <a:gd name="T33" fmla="*/ 2147483647 h 556"/>
              <a:gd name="T34" fmla="*/ 2147483647 w 545"/>
              <a:gd name="T35" fmla="*/ 2147483647 h 556"/>
              <a:gd name="T36" fmla="*/ 2147483647 w 545"/>
              <a:gd name="T37" fmla="*/ 2147483647 h 556"/>
              <a:gd name="T38" fmla="*/ 2147483647 w 545"/>
              <a:gd name="T39" fmla="*/ 2147483647 h 556"/>
              <a:gd name="T40" fmla="*/ 2147483647 w 545"/>
              <a:gd name="T41" fmla="*/ 2147483647 h 556"/>
              <a:gd name="T42" fmla="*/ 2147483647 w 545"/>
              <a:gd name="T43" fmla="*/ 0 h 556"/>
              <a:gd name="T44" fmla="*/ 2147483647 w 545"/>
              <a:gd name="T45" fmla="*/ 2147483647 h 556"/>
              <a:gd name="T46" fmla="*/ 2147483647 w 545"/>
              <a:gd name="T47" fmla="*/ 2147483647 h 556"/>
              <a:gd name="T48" fmla="*/ 2147483647 w 545"/>
              <a:gd name="T49" fmla="*/ 2147483647 h 556"/>
              <a:gd name="T50" fmla="*/ 2147483647 w 545"/>
              <a:gd name="T51" fmla="*/ 2147483647 h 556"/>
              <a:gd name="T52" fmla="*/ 2147483647 w 545"/>
              <a:gd name="T53" fmla="*/ 2147483647 h 556"/>
              <a:gd name="T54" fmla="*/ 2147483647 w 545"/>
              <a:gd name="T55" fmla="*/ 2147483647 h 556"/>
              <a:gd name="T56" fmla="*/ 2147483647 w 545"/>
              <a:gd name="T57" fmla="*/ 2147483647 h 556"/>
              <a:gd name="T58" fmla="*/ 2147483647 w 545"/>
              <a:gd name="T59" fmla="*/ 2147483647 h 556"/>
              <a:gd name="T60" fmla="*/ 2147483647 w 545"/>
              <a:gd name="T61" fmla="*/ 2147483647 h 556"/>
              <a:gd name="T62" fmla="*/ 2147483647 w 545"/>
              <a:gd name="T63" fmla="*/ 2147483647 h 556"/>
              <a:gd name="T64" fmla="*/ 2147483647 w 545"/>
              <a:gd name="T65" fmla="*/ 2147483647 h 556"/>
              <a:gd name="T66" fmla="*/ 2147483647 w 545"/>
              <a:gd name="T67" fmla="*/ 2147483647 h 556"/>
              <a:gd name="T68" fmla="*/ 2147483647 w 545"/>
              <a:gd name="T69" fmla="*/ 2147483647 h 556"/>
              <a:gd name="T70" fmla="*/ 2147483647 w 545"/>
              <a:gd name="T71" fmla="*/ 2147483647 h 556"/>
              <a:gd name="T72" fmla="*/ 2147483647 w 545"/>
              <a:gd name="T73" fmla="*/ 2147483647 h 556"/>
              <a:gd name="T74" fmla="*/ 2147483647 w 545"/>
              <a:gd name="T75" fmla="*/ 2147483647 h 556"/>
              <a:gd name="T76" fmla="*/ 2147483647 w 545"/>
              <a:gd name="T77" fmla="*/ 2147483647 h 556"/>
              <a:gd name="T78" fmla="*/ 2147483647 w 545"/>
              <a:gd name="T79" fmla="*/ 2147483647 h 556"/>
              <a:gd name="T80" fmla="*/ 2147483647 w 545"/>
              <a:gd name="T81" fmla="*/ 2147483647 h 556"/>
              <a:gd name="T82" fmla="*/ 2147483647 w 545"/>
              <a:gd name="T83" fmla="*/ 2147483647 h 556"/>
              <a:gd name="T84" fmla="*/ 2147483647 w 545"/>
              <a:gd name="T85" fmla="*/ 2147483647 h 556"/>
              <a:gd name="T86" fmla="*/ 2147483647 w 545"/>
              <a:gd name="T87" fmla="*/ 2147483647 h 5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545"/>
              <a:gd name="T133" fmla="*/ 0 h 556"/>
              <a:gd name="T134" fmla="*/ 545 w 545"/>
              <a:gd name="T135" fmla="*/ 556 h 5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545" h="556">
                <a:moveTo>
                  <a:pt x="0" y="539"/>
                </a:moveTo>
                <a:lnTo>
                  <a:pt x="16" y="539"/>
                </a:lnTo>
                <a:lnTo>
                  <a:pt x="32" y="533"/>
                </a:lnTo>
                <a:lnTo>
                  <a:pt x="48" y="533"/>
                </a:lnTo>
                <a:lnTo>
                  <a:pt x="64" y="528"/>
                </a:lnTo>
                <a:lnTo>
                  <a:pt x="80" y="523"/>
                </a:lnTo>
                <a:lnTo>
                  <a:pt x="96" y="512"/>
                </a:lnTo>
                <a:lnTo>
                  <a:pt x="106" y="501"/>
                </a:lnTo>
                <a:lnTo>
                  <a:pt x="117" y="496"/>
                </a:lnTo>
                <a:lnTo>
                  <a:pt x="128" y="485"/>
                </a:lnTo>
                <a:lnTo>
                  <a:pt x="138" y="469"/>
                </a:lnTo>
                <a:lnTo>
                  <a:pt x="149" y="469"/>
                </a:lnTo>
                <a:lnTo>
                  <a:pt x="154" y="453"/>
                </a:lnTo>
                <a:lnTo>
                  <a:pt x="165" y="443"/>
                </a:lnTo>
                <a:lnTo>
                  <a:pt x="170" y="432"/>
                </a:lnTo>
                <a:lnTo>
                  <a:pt x="176" y="416"/>
                </a:lnTo>
                <a:lnTo>
                  <a:pt x="181" y="405"/>
                </a:lnTo>
                <a:lnTo>
                  <a:pt x="192" y="395"/>
                </a:lnTo>
                <a:lnTo>
                  <a:pt x="197" y="384"/>
                </a:lnTo>
                <a:lnTo>
                  <a:pt x="202" y="373"/>
                </a:lnTo>
                <a:lnTo>
                  <a:pt x="202" y="357"/>
                </a:lnTo>
                <a:lnTo>
                  <a:pt x="208" y="341"/>
                </a:lnTo>
                <a:lnTo>
                  <a:pt x="213" y="325"/>
                </a:lnTo>
                <a:lnTo>
                  <a:pt x="218" y="309"/>
                </a:lnTo>
                <a:lnTo>
                  <a:pt x="218" y="293"/>
                </a:lnTo>
                <a:lnTo>
                  <a:pt x="224" y="277"/>
                </a:lnTo>
                <a:lnTo>
                  <a:pt x="229" y="261"/>
                </a:lnTo>
                <a:lnTo>
                  <a:pt x="234" y="240"/>
                </a:lnTo>
                <a:lnTo>
                  <a:pt x="240" y="229"/>
                </a:lnTo>
                <a:lnTo>
                  <a:pt x="240" y="213"/>
                </a:lnTo>
                <a:lnTo>
                  <a:pt x="240" y="197"/>
                </a:lnTo>
                <a:lnTo>
                  <a:pt x="245" y="176"/>
                </a:lnTo>
                <a:lnTo>
                  <a:pt x="245" y="165"/>
                </a:lnTo>
                <a:lnTo>
                  <a:pt x="245" y="149"/>
                </a:lnTo>
                <a:lnTo>
                  <a:pt x="245" y="133"/>
                </a:lnTo>
                <a:lnTo>
                  <a:pt x="245" y="117"/>
                </a:lnTo>
                <a:lnTo>
                  <a:pt x="245" y="101"/>
                </a:lnTo>
                <a:lnTo>
                  <a:pt x="245" y="85"/>
                </a:lnTo>
                <a:lnTo>
                  <a:pt x="245" y="69"/>
                </a:lnTo>
                <a:lnTo>
                  <a:pt x="245" y="53"/>
                </a:lnTo>
                <a:lnTo>
                  <a:pt x="245" y="37"/>
                </a:lnTo>
                <a:lnTo>
                  <a:pt x="250" y="21"/>
                </a:lnTo>
                <a:lnTo>
                  <a:pt x="250" y="5"/>
                </a:lnTo>
                <a:lnTo>
                  <a:pt x="261" y="0"/>
                </a:lnTo>
                <a:lnTo>
                  <a:pt x="272" y="0"/>
                </a:lnTo>
                <a:lnTo>
                  <a:pt x="277" y="11"/>
                </a:lnTo>
                <a:lnTo>
                  <a:pt x="277" y="27"/>
                </a:lnTo>
                <a:lnTo>
                  <a:pt x="282" y="43"/>
                </a:lnTo>
                <a:lnTo>
                  <a:pt x="282" y="59"/>
                </a:lnTo>
                <a:lnTo>
                  <a:pt x="288" y="75"/>
                </a:lnTo>
                <a:lnTo>
                  <a:pt x="288" y="91"/>
                </a:lnTo>
                <a:lnTo>
                  <a:pt x="288" y="107"/>
                </a:lnTo>
                <a:lnTo>
                  <a:pt x="293" y="123"/>
                </a:lnTo>
                <a:lnTo>
                  <a:pt x="298" y="139"/>
                </a:lnTo>
                <a:lnTo>
                  <a:pt x="298" y="155"/>
                </a:lnTo>
                <a:lnTo>
                  <a:pt x="298" y="171"/>
                </a:lnTo>
                <a:lnTo>
                  <a:pt x="298" y="187"/>
                </a:lnTo>
                <a:lnTo>
                  <a:pt x="298" y="203"/>
                </a:lnTo>
                <a:lnTo>
                  <a:pt x="304" y="219"/>
                </a:lnTo>
                <a:lnTo>
                  <a:pt x="304" y="235"/>
                </a:lnTo>
                <a:lnTo>
                  <a:pt x="304" y="251"/>
                </a:lnTo>
                <a:lnTo>
                  <a:pt x="304" y="267"/>
                </a:lnTo>
                <a:lnTo>
                  <a:pt x="304" y="283"/>
                </a:lnTo>
                <a:lnTo>
                  <a:pt x="298" y="299"/>
                </a:lnTo>
                <a:lnTo>
                  <a:pt x="304" y="315"/>
                </a:lnTo>
                <a:lnTo>
                  <a:pt x="309" y="331"/>
                </a:lnTo>
                <a:lnTo>
                  <a:pt x="314" y="347"/>
                </a:lnTo>
                <a:lnTo>
                  <a:pt x="320" y="368"/>
                </a:lnTo>
                <a:lnTo>
                  <a:pt x="325" y="379"/>
                </a:lnTo>
                <a:lnTo>
                  <a:pt x="330" y="400"/>
                </a:lnTo>
                <a:lnTo>
                  <a:pt x="336" y="411"/>
                </a:lnTo>
                <a:lnTo>
                  <a:pt x="346" y="427"/>
                </a:lnTo>
                <a:lnTo>
                  <a:pt x="357" y="437"/>
                </a:lnTo>
                <a:lnTo>
                  <a:pt x="357" y="448"/>
                </a:lnTo>
                <a:lnTo>
                  <a:pt x="368" y="453"/>
                </a:lnTo>
                <a:lnTo>
                  <a:pt x="373" y="464"/>
                </a:lnTo>
                <a:lnTo>
                  <a:pt x="378" y="475"/>
                </a:lnTo>
                <a:lnTo>
                  <a:pt x="389" y="491"/>
                </a:lnTo>
                <a:lnTo>
                  <a:pt x="400" y="501"/>
                </a:lnTo>
                <a:lnTo>
                  <a:pt x="410" y="517"/>
                </a:lnTo>
                <a:lnTo>
                  <a:pt x="421" y="523"/>
                </a:lnTo>
                <a:lnTo>
                  <a:pt x="432" y="528"/>
                </a:lnTo>
                <a:lnTo>
                  <a:pt x="448" y="533"/>
                </a:lnTo>
                <a:lnTo>
                  <a:pt x="458" y="544"/>
                </a:lnTo>
                <a:lnTo>
                  <a:pt x="469" y="544"/>
                </a:lnTo>
                <a:lnTo>
                  <a:pt x="480" y="549"/>
                </a:lnTo>
                <a:lnTo>
                  <a:pt x="496" y="555"/>
                </a:lnTo>
                <a:lnTo>
                  <a:pt x="544" y="549"/>
                </a:lnTo>
              </a:path>
            </a:pathLst>
          </a:custGeom>
          <a:solidFill>
            <a:schemeClr val="bg2">
              <a:lumMod val="75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1" hangingPunct="1">
              <a:defRPr/>
            </a:pPr>
            <a:endParaRPr lang="it-IT"/>
          </a:p>
        </p:txBody>
      </p:sp>
      <p:sp>
        <p:nvSpPr>
          <p:cNvPr id="38926" name="Rectangle 68"/>
          <p:cNvSpPr>
            <a:spLocks noChangeArrowheads="1"/>
          </p:cNvSpPr>
          <p:nvPr/>
        </p:nvSpPr>
        <p:spPr bwMode="auto">
          <a:xfrm>
            <a:off x="6894513" y="1530350"/>
            <a:ext cx="2085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Spectra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(Fourier Transform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of time signal)</a:t>
            </a:r>
          </a:p>
        </p:txBody>
      </p:sp>
      <p:pic>
        <p:nvPicPr>
          <p:cNvPr id="38927" name="Picture 70" descr="fmri-fig-03-16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7" t="49988" r="24947" b="4764"/>
          <a:stretch>
            <a:fillRect/>
          </a:stretch>
        </p:blipFill>
        <p:spPr bwMode="auto">
          <a:xfrm>
            <a:off x="5867400" y="4038600"/>
            <a:ext cx="3276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28" name="Group 76"/>
          <p:cNvGrpSpPr>
            <a:grpSpLocks/>
          </p:cNvGrpSpPr>
          <p:nvPr/>
        </p:nvGrpSpPr>
        <p:grpSpPr bwMode="auto">
          <a:xfrm>
            <a:off x="152400" y="4038600"/>
            <a:ext cx="2403475" cy="2362200"/>
            <a:chOff x="96" y="2544"/>
            <a:chExt cx="1514" cy="1488"/>
          </a:xfrm>
        </p:grpSpPr>
        <p:pic>
          <p:nvPicPr>
            <p:cNvPr id="38935" name="Picture 71" descr="fmri-fig-03-17-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8" t="2382" r="38239" b="51994"/>
            <a:stretch>
              <a:fillRect/>
            </a:stretch>
          </p:blipFill>
          <p:spPr bwMode="auto">
            <a:xfrm>
              <a:off x="96" y="2544"/>
              <a:ext cx="1514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36" name="Rectangle 74"/>
            <p:cNvSpPr>
              <a:spLocks noChangeArrowheads="1"/>
            </p:cNvSpPr>
            <p:nvPr/>
          </p:nvSpPr>
          <p:spPr bwMode="auto">
            <a:xfrm>
              <a:off x="96" y="2544"/>
              <a:ext cx="144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</p:grpSp>
      <p:pic>
        <p:nvPicPr>
          <p:cNvPr id="38929" name="Picture 72" descr="fmri-fig-03-17-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5" t="26039" r="25568" b="49988"/>
          <a:stretch>
            <a:fillRect/>
          </a:stretch>
        </p:blipFill>
        <p:spPr bwMode="auto">
          <a:xfrm>
            <a:off x="1752600" y="5367338"/>
            <a:ext cx="801688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30" name="Group 78"/>
          <p:cNvGrpSpPr>
            <a:grpSpLocks/>
          </p:cNvGrpSpPr>
          <p:nvPr/>
        </p:nvGrpSpPr>
        <p:grpSpPr bwMode="auto">
          <a:xfrm>
            <a:off x="2743200" y="4038600"/>
            <a:ext cx="2986088" cy="2362200"/>
            <a:chOff x="1728" y="2544"/>
            <a:chExt cx="1881" cy="1488"/>
          </a:xfrm>
        </p:grpSpPr>
        <p:pic>
          <p:nvPicPr>
            <p:cNvPr id="38933" name="Picture 69" descr="fmri-fig-03-16-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7" r="23781" b="49988"/>
            <a:stretch>
              <a:fillRect/>
            </a:stretch>
          </p:blipFill>
          <p:spPr bwMode="auto">
            <a:xfrm>
              <a:off x="1728" y="2544"/>
              <a:ext cx="1881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34" name="Rectangle 73"/>
            <p:cNvSpPr>
              <a:spLocks noChangeArrowheads="1"/>
            </p:cNvSpPr>
            <p:nvPr/>
          </p:nvSpPr>
          <p:spPr bwMode="auto">
            <a:xfrm>
              <a:off x="1728" y="2544"/>
              <a:ext cx="144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</p:grpSp>
      <p:sp>
        <p:nvSpPr>
          <p:cNvPr id="38931" name="Text Box 79"/>
          <p:cNvSpPr txBox="1">
            <a:spLocks noChangeArrowheads="1"/>
          </p:cNvSpPr>
          <p:nvPr/>
        </p:nvSpPr>
        <p:spPr bwMode="auto">
          <a:xfrm>
            <a:off x="3995019" y="3662364"/>
            <a:ext cx="1392237" cy="420687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Symbol" panose="05050102010706020507" pitchFamily="18" charset="2"/>
              </a:rPr>
              <a:t>w</a:t>
            </a:r>
            <a:r>
              <a:rPr lang="en-US" altLang="it-IT" sz="2400" baseline="-25000" dirty="0">
                <a:latin typeface="Symbol" panose="05050102010706020507" pitchFamily="18" charset="2"/>
              </a:rPr>
              <a:t>o</a:t>
            </a:r>
            <a:r>
              <a:rPr lang="en-US" altLang="it-IT" sz="2400" dirty="0">
                <a:latin typeface="Arial" panose="020B0604020202020204" pitchFamily="34" charset="0"/>
              </a:rPr>
              <a:t> = </a:t>
            </a:r>
            <a:r>
              <a:rPr lang="en-US" altLang="it-IT" sz="2400" dirty="0">
                <a:latin typeface="Symbol" panose="05050102010706020507" pitchFamily="18" charset="2"/>
              </a:rPr>
              <a:t></a:t>
            </a:r>
            <a:r>
              <a:rPr lang="en-US" altLang="it-IT" sz="2400" dirty="0">
                <a:latin typeface="Arial" panose="020B0604020202020204" pitchFamily="34" charset="0"/>
              </a:rPr>
              <a:t> B</a:t>
            </a:r>
            <a:r>
              <a:rPr lang="en-US" altLang="it-IT" sz="2400" baseline="-25000" dirty="0">
                <a:latin typeface="Symbol" panose="05050102010706020507" pitchFamily="18" charset="2"/>
              </a:rPr>
              <a:t>o</a:t>
            </a:r>
          </a:p>
        </p:txBody>
      </p:sp>
      <p:sp>
        <p:nvSpPr>
          <p:cNvPr id="3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Where is the NMR signal coming from?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90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100_33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9" t="9834" r="22447" b="16391"/>
          <a:stretch>
            <a:fillRect/>
          </a:stretch>
        </p:blipFill>
        <p:spPr bwMode="auto">
          <a:xfrm>
            <a:off x="368300" y="908050"/>
            <a:ext cx="5218113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 descr="100_33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3886200"/>
            <a:ext cx="3405187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Line 4"/>
          <p:cNvSpPr>
            <a:spLocks noChangeShapeType="1"/>
          </p:cNvSpPr>
          <p:nvPr/>
        </p:nvSpPr>
        <p:spPr bwMode="auto">
          <a:xfrm>
            <a:off x="7162800" y="2895600"/>
            <a:ext cx="0" cy="1905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H="1">
            <a:off x="3059113" y="2636838"/>
            <a:ext cx="4114800" cy="1066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9943" name="Text Box 12"/>
          <p:cNvSpPr txBox="1">
            <a:spLocks noChangeArrowheads="1"/>
          </p:cNvSpPr>
          <p:nvPr/>
        </p:nvSpPr>
        <p:spPr bwMode="auto">
          <a:xfrm>
            <a:off x="5715000" y="1143000"/>
            <a:ext cx="33845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2000"/>
              <a:t> Transmits RF excitation pulse</a:t>
            </a:r>
          </a:p>
          <a:p>
            <a:pPr eaLnBrk="1" hangingPunct="1">
              <a:spcBef>
                <a:spcPct val="0"/>
              </a:spcBef>
            </a:pPr>
            <a:r>
              <a:rPr lang="en-US" altLang="it-IT" sz="2000"/>
              <a:t> Receives RF induction signal</a:t>
            </a:r>
          </a:p>
        </p:txBody>
      </p:sp>
      <p:grpSp>
        <p:nvGrpSpPr>
          <p:cNvPr id="39944" name="Group 13"/>
          <p:cNvGrpSpPr>
            <a:grpSpLocks/>
          </p:cNvGrpSpPr>
          <p:nvPr/>
        </p:nvGrpSpPr>
        <p:grpSpPr bwMode="auto">
          <a:xfrm>
            <a:off x="6516688" y="2132013"/>
            <a:ext cx="1235075" cy="1296987"/>
            <a:chOff x="1584" y="2400"/>
            <a:chExt cx="778" cy="817"/>
          </a:xfrm>
        </p:grpSpPr>
        <p:pic>
          <p:nvPicPr>
            <p:cNvPr id="39946" name="Picture 14" descr="fmri-fig-03-17-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36" t="25999" r="25607" b="54572"/>
            <a:stretch>
              <a:fillRect/>
            </a:stretch>
          </p:blipFill>
          <p:spPr bwMode="auto">
            <a:xfrm>
              <a:off x="1584" y="2400"/>
              <a:ext cx="778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7" name="Rectangle 15"/>
            <p:cNvSpPr>
              <a:spLocks noChangeArrowheads="1"/>
            </p:cNvSpPr>
            <p:nvPr/>
          </p:nvSpPr>
          <p:spPr bwMode="auto">
            <a:xfrm>
              <a:off x="1584" y="3168"/>
              <a:ext cx="76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</p:grpSp>
      <p:sp>
        <p:nvSpPr>
          <p:cNvPr id="12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The radiofrequency (RF) coil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98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348163" y="819150"/>
            <a:ext cx="45085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RF</a:t>
            </a: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4778375" y="868362"/>
            <a:ext cx="4016375" cy="322263"/>
            <a:chOff x="3386" y="798"/>
            <a:chExt cx="2846" cy="203"/>
          </a:xfrm>
        </p:grpSpPr>
        <p:sp>
          <p:nvSpPr>
            <p:cNvPr id="41208" name="Line 5"/>
            <p:cNvSpPr>
              <a:spLocks noChangeShapeType="1"/>
            </p:cNvSpPr>
            <p:nvPr/>
          </p:nvSpPr>
          <p:spPr bwMode="auto">
            <a:xfrm>
              <a:off x="3386" y="1001"/>
              <a:ext cx="2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209" name="Line 6"/>
            <p:cNvSpPr>
              <a:spLocks noChangeShapeType="1"/>
            </p:cNvSpPr>
            <p:nvPr/>
          </p:nvSpPr>
          <p:spPr bwMode="auto">
            <a:xfrm flipV="1">
              <a:off x="3638" y="802"/>
              <a:ext cx="0" cy="1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210" name="Line 7"/>
            <p:cNvSpPr>
              <a:spLocks noChangeShapeType="1"/>
            </p:cNvSpPr>
            <p:nvPr/>
          </p:nvSpPr>
          <p:spPr bwMode="auto">
            <a:xfrm flipV="1">
              <a:off x="3737" y="807"/>
              <a:ext cx="0" cy="1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211" name="Line 8"/>
            <p:cNvSpPr>
              <a:spLocks noChangeShapeType="1"/>
            </p:cNvSpPr>
            <p:nvPr/>
          </p:nvSpPr>
          <p:spPr bwMode="auto">
            <a:xfrm>
              <a:off x="3648" y="798"/>
              <a:ext cx="7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212" name="Line 9"/>
            <p:cNvSpPr>
              <a:spLocks noChangeShapeType="1"/>
            </p:cNvSpPr>
            <p:nvPr/>
          </p:nvSpPr>
          <p:spPr bwMode="auto">
            <a:xfrm>
              <a:off x="3746" y="1001"/>
              <a:ext cx="248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0965" name="Line 10"/>
          <p:cNvSpPr>
            <a:spLocks noChangeShapeType="1"/>
          </p:cNvSpPr>
          <p:nvPr/>
        </p:nvSpPr>
        <p:spPr bwMode="auto">
          <a:xfrm>
            <a:off x="5060950" y="2214562"/>
            <a:ext cx="38004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0966" name="Line 11"/>
          <p:cNvSpPr>
            <a:spLocks noChangeShapeType="1"/>
          </p:cNvSpPr>
          <p:nvPr/>
        </p:nvSpPr>
        <p:spPr bwMode="auto">
          <a:xfrm flipV="1">
            <a:off x="5045075" y="1428750"/>
            <a:ext cx="0" cy="790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0967" name="Rectangle 12"/>
          <p:cNvSpPr>
            <a:spLocks noChangeArrowheads="1"/>
          </p:cNvSpPr>
          <p:nvPr/>
        </p:nvSpPr>
        <p:spPr bwMode="auto">
          <a:xfrm>
            <a:off x="4192588" y="1628775"/>
            <a:ext cx="83026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Voltage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(Signal)</a:t>
            </a:r>
          </a:p>
        </p:txBody>
      </p:sp>
      <p:sp>
        <p:nvSpPr>
          <p:cNvPr id="40968" name="Rectangle 13"/>
          <p:cNvSpPr>
            <a:spLocks noChangeArrowheads="1"/>
          </p:cNvSpPr>
          <p:nvPr/>
        </p:nvSpPr>
        <p:spPr bwMode="auto">
          <a:xfrm>
            <a:off x="8396288" y="1203325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40969" name="Line 14"/>
          <p:cNvSpPr>
            <a:spLocks noChangeShapeType="1"/>
          </p:cNvSpPr>
          <p:nvPr/>
        </p:nvSpPr>
        <p:spPr bwMode="auto">
          <a:xfrm flipV="1">
            <a:off x="5459413" y="2435225"/>
            <a:ext cx="0" cy="15875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0970" name="Line 15"/>
          <p:cNvSpPr>
            <a:spLocks noChangeShapeType="1"/>
          </p:cNvSpPr>
          <p:nvPr/>
        </p:nvSpPr>
        <p:spPr bwMode="auto">
          <a:xfrm flipV="1">
            <a:off x="5984875" y="2435225"/>
            <a:ext cx="0" cy="3333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0971" name="Line 16"/>
          <p:cNvSpPr>
            <a:spLocks noChangeShapeType="1"/>
          </p:cNvSpPr>
          <p:nvPr/>
        </p:nvSpPr>
        <p:spPr bwMode="auto">
          <a:xfrm flipV="1">
            <a:off x="5200650" y="762000"/>
            <a:ext cx="0" cy="5468937"/>
          </a:xfrm>
          <a:prstGeom prst="line">
            <a:avLst/>
          </a:prstGeom>
          <a:noFill/>
          <a:ln w="12700">
            <a:solidFill>
              <a:srgbClr val="FFCC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0972" name="Line 19"/>
          <p:cNvSpPr>
            <a:spLocks noChangeShapeType="1"/>
          </p:cNvSpPr>
          <p:nvPr/>
        </p:nvSpPr>
        <p:spPr bwMode="auto">
          <a:xfrm>
            <a:off x="5049838" y="4389437"/>
            <a:ext cx="38576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0973" name="Line 20"/>
          <p:cNvSpPr>
            <a:spLocks noChangeShapeType="1"/>
          </p:cNvSpPr>
          <p:nvPr/>
        </p:nvSpPr>
        <p:spPr bwMode="auto">
          <a:xfrm flipV="1">
            <a:off x="5030788" y="2725737"/>
            <a:ext cx="0" cy="1663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0974" name="Rectangle 21"/>
          <p:cNvSpPr>
            <a:spLocks noChangeArrowheads="1"/>
          </p:cNvSpPr>
          <p:nvPr/>
        </p:nvSpPr>
        <p:spPr bwMode="auto">
          <a:xfrm>
            <a:off x="4362450" y="2725737"/>
            <a:ext cx="519113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Mz</a:t>
            </a:r>
          </a:p>
        </p:txBody>
      </p:sp>
      <p:grpSp>
        <p:nvGrpSpPr>
          <p:cNvPr id="40975" name="Group 22"/>
          <p:cNvGrpSpPr>
            <a:grpSpLocks/>
          </p:cNvGrpSpPr>
          <p:nvPr/>
        </p:nvGrpSpPr>
        <p:grpSpPr bwMode="auto">
          <a:xfrm>
            <a:off x="5029200" y="3297237"/>
            <a:ext cx="3900488" cy="723900"/>
            <a:chOff x="3592" y="2384"/>
            <a:chExt cx="2736" cy="1105"/>
          </a:xfrm>
        </p:grpSpPr>
        <p:grpSp>
          <p:nvGrpSpPr>
            <p:cNvPr id="41132" name="Group 23"/>
            <p:cNvGrpSpPr>
              <a:grpSpLocks/>
            </p:cNvGrpSpPr>
            <p:nvPr/>
          </p:nvGrpSpPr>
          <p:grpSpPr bwMode="auto">
            <a:xfrm>
              <a:off x="3683" y="2504"/>
              <a:ext cx="2645" cy="985"/>
              <a:chOff x="3683" y="2504"/>
              <a:chExt cx="2645" cy="985"/>
            </a:xfrm>
          </p:grpSpPr>
          <p:sp>
            <p:nvSpPr>
              <p:cNvPr id="41135" name="Line 24"/>
              <p:cNvSpPr>
                <a:spLocks noChangeShapeType="1"/>
              </p:cNvSpPr>
              <p:nvPr/>
            </p:nvSpPr>
            <p:spPr bwMode="auto">
              <a:xfrm flipV="1">
                <a:off x="3683" y="3382"/>
                <a:ext cx="80" cy="10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36" name="Line 25"/>
              <p:cNvSpPr>
                <a:spLocks noChangeShapeType="1"/>
              </p:cNvSpPr>
              <p:nvPr/>
            </p:nvSpPr>
            <p:spPr bwMode="auto">
              <a:xfrm flipV="1">
                <a:off x="3778" y="3290"/>
                <a:ext cx="80" cy="10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37" name="Line 26"/>
              <p:cNvSpPr>
                <a:spLocks noChangeShapeType="1"/>
              </p:cNvSpPr>
              <p:nvPr/>
            </p:nvSpPr>
            <p:spPr bwMode="auto">
              <a:xfrm flipV="1">
                <a:off x="3762" y="3358"/>
                <a:ext cx="30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38" name="Line 27"/>
              <p:cNvSpPr>
                <a:spLocks noChangeShapeType="1"/>
              </p:cNvSpPr>
              <p:nvPr/>
            </p:nvSpPr>
            <p:spPr bwMode="auto">
              <a:xfrm flipV="1">
                <a:off x="3803" y="3321"/>
                <a:ext cx="23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39" name="Line 28"/>
              <p:cNvSpPr>
                <a:spLocks noChangeShapeType="1"/>
              </p:cNvSpPr>
              <p:nvPr/>
            </p:nvSpPr>
            <p:spPr bwMode="auto">
              <a:xfrm flipV="1">
                <a:off x="3839" y="3287"/>
                <a:ext cx="2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0" name="Line 29"/>
              <p:cNvSpPr>
                <a:spLocks noChangeShapeType="1"/>
              </p:cNvSpPr>
              <p:nvPr/>
            </p:nvSpPr>
            <p:spPr bwMode="auto">
              <a:xfrm flipV="1">
                <a:off x="3872" y="3210"/>
                <a:ext cx="82" cy="9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1" name="Line 30"/>
              <p:cNvSpPr>
                <a:spLocks noChangeShapeType="1"/>
              </p:cNvSpPr>
              <p:nvPr/>
            </p:nvSpPr>
            <p:spPr bwMode="auto">
              <a:xfrm flipV="1">
                <a:off x="3881" y="3250"/>
                <a:ext cx="2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2" name="Line 31"/>
              <p:cNvSpPr>
                <a:spLocks noChangeShapeType="1"/>
              </p:cNvSpPr>
              <p:nvPr/>
            </p:nvSpPr>
            <p:spPr bwMode="auto">
              <a:xfrm flipV="1">
                <a:off x="3923" y="3213"/>
                <a:ext cx="29" cy="2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3" name="Line 32"/>
              <p:cNvSpPr>
                <a:spLocks noChangeShapeType="1"/>
              </p:cNvSpPr>
              <p:nvPr/>
            </p:nvSpPr>
            <p:spPr bwMode="auto">
              <a:xfrm flipV="1">
                <a:off x="3968" y="3135"/>
                <a:ext cx="82" cy="8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4" name="Line 33"/>
              <p:cNvSpPr>
                <a:spLocks noChangeShapeType="1"/>
              </p:cNvSpPr>
              <p:nvPr/>
            </p:nvSpPr>
            <p:spPr bwMode="auto">
              <a:xfrm flipV="1">
                <a:off x="3963" y="317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5" name="Line 34"/>
              <p:cNvSpPr>
                <a:spLocks noChangeShapeType="1"/>
              </p:cNvSpPr>
              <p:nvPr/>
            </p:nvSpPr>
            <p:spPr bwMode="auto">
              <a:xfrm flipV="1">
                <a:off x="4005" y="3146"/>
                <a:ext cx="30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6" name="Line 35"/>
              <p:cNvSpPr>
                <a:spLocks noChangeShapeType="1"/>
              </p:cNvSpPr>
              <p:nvPr/>
            </p:nvSpPr>
            <p:spPr bwMode="auto">
              <a:xfrm flipV="1">
                <a:off x="4063" y="3071"/>
                <a:ext cx="81" cy="7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7" name="Line 36"/>
              <p:cNvSpPr>
                <a:spLocks noChangeShapeType="1"/>
              </p:cNvSpPr>
              <p:nvPr/>
            </p:nvSpPr>
            <p:spPr bwMode="auto">
              <a:xfrm flipV="1">
                <a:off x="4052" y="3115"/>
                <a:ext cx="3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8" name="Line 37"/>
              <p:cNvSpPr>
                <a:spLocks noChangeShapeType="1"/>
              </p:cNvSpPr>
              <p:nvPr/>
            </p:nvSpPr>
            <p:spPr bwMode="auto">
              <a:xfrm flipV="1">
                <a:off x="4102" y="3082"/>
                <a:ext cx="2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49" name="Line 38"/>
              <p:cNvSpPr>
                <a:spLocks noChangeShapeType="1"/>
              </p:cNvSpPr>
              <p:nvPr/>
            </p:nvSpPr>
            <p:spPr bwMode="auto">
              <a:xfrm flipV="1">
                <a:off x="4158" y="3011"/>
                <a:ext cx="82" cy="7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0" name="Line 39"/>
              <p:cNvSpPr>
                <a:spLocks noChangeShapeType="1"/>
              </p:cNvSpPr>
              <p:nvPr/>
            </p:nvSpPr>
            <p:spPr bwMode="auto">
              <a:xfrm flipV="1">
                <a:off x="4149" y="3051"/>
                <a:ext cx="2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1" name="Line 40"/>
              <p:cNvSpPr>
                <a:spLocks noChangeShapeType="1"/>
              </p:cNvSpPr>
              <p:nvPr/>
            </p:nvSpPr>
            <p:spPr bwMode="auto">
              <a:xfrm flipV="1">
                <a:off x="4196" y="3021"/>
                <a:ext cx="2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2" name="Line 41"/>
              <p:cNvSpPr>
                <a:spLocks noChangeShapeType="1"/>
              </p:cNvSpPr>
              <p:nvPr/>
            </p:nvSpPr>
            <p:spPr bwMode="auto">
              <a:xfrm flipV="1">
                <a:off x="4254" y="2956"/>
                <a:ext cx="80" cy="6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3" name="Line 42"/>
              <p:cNvSpPr>
                <a:spLocks noChangeShapeType="1"/>
              </p:cNvSpPr>
              <p:nvPr/>
            </p:nvSpPr>
            <p:spPr bwMode="auto">
              <a:xfrm flipV="1">
                <a:off x="4244" y="2991"/>
                <a:ext cx="29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4" name="Line 43"/>
              <p:cNvSpPr>
                <a:spLocks noChangeShapeType="1"/>
              </p:cNvSpPr>
              <p:nvPr/>
            </p:nvSpPr>
            <p:spPr bwMode="auto">
              <a:xfrm flipV="1">
                <a:off x="4297" y="2960"/>
                <a:ext cx="2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5" name="Line 44"/>
              <p:cNvSpPr>
                <a:spLocks noChangeShapeType="1"/>
              </p:cNvSpPr>
              <p:nvPr/>
            </p:nvSpPr>
            <p:spPr bwMode="auto">
              <a:xfrm flipV="1">
                <a:off x="4349" y="2906"/>
                <a:ext cx="81" cy="6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6" name="Line 45"/>
              <p:cNvSpPr>
                <a:spLocks noChangeShapeType="1"/>
              </p:cNvSpPr>
              <p:nvPr/>
            </p:nvSpPr>
            <p:spPr bwMode="auto">
              <a:xfrm flipV="1">
                <a:off x="4350" y="2930"/>
                <a:ext cx="30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7" name="Line 46"/>
              <p:cNvSpPr>
                <a:spLocks noChangeShapeType="1"/>
              </p:cNvSpPr>
              <p:nvPr/>
            </p:nvSpPr>
            <p:spPr bwMode="auto">
              <a:xfrm flipV="1">
                <a:off x="4420" y="2903"/>
                <a:ext cx="4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8" name="Line 47"/>
              <p:cNvSpPr>
                <a:spLocks noChangeShapeType="1"/>
              </p:cNvSpPr>
              <p:nvPr/>
            </p:nvSpPr>
            <p:spPr bwMode="auto">
              <a:xfrm flipV="1">
                <a:off x="4444" y="2862"/>
                <a:ext cx="80" cy="5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59" name="Line 48"/>
              <p:cNvSpPr>
                <a:spLocks noChangeShapeType="1"/>
              </p:cNvSpPr>
              <p:nvPr/>
            </p:nvSpPr>
            <p:spPr bwMode="auto">
              <a:xfrm flipV="1">
                <a:off x="4470" y="2872"/>
                <a:ext cx="2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0" name="Line 49"/>
              <p:cNvSpPr>
                <a:spLocks noChangeShapeType="1"/>
              </p:cNvSpPr>
              <p:nvPr/>
            </p:nvSpPr>
            <p:spPr bwMode="auto">
              <a:xfrm flipV="1">
                <a:off x="4539" y="2821"/>
                <a:ext cx="81" cy="5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1" name="Line 50"/>
              <p:cNvSpPr>
                <a:spLocks noChangeShapeType="1"/>
              </p:cNvSpPr>
              <p:nvPr/>
            </p:nvSpPr>
            <p:spPr bwMode="auto">
              <a:xfrm flipV="1">
                <a:off x="4545" y="2845"/>
                <a:ext cx="4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2" name="Line 51"/>
              <p:cNvSpPr>
                <a:spLocks noChangeShapeType="1"/>
              </p:cNvSpPr>
              <p:nvPr/>
            </p:nvSpPr>
            <p:spPr bwMode="auto">
              <a:xfrm flipV="1">
                <a:off x="4610" y="2818"/>
                <a:ext cx="4" cy="1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3" name="Line 52"/>
              <p:cNvSpPr>
                <a:spLocks noChangeShapeType="1"/>
              </p:cNvSpPr>
              <p:nvPr/>
            </p:nvSpPr>
            <p:spPr bwMode="auto">
              <a:xfrm flipV="1">
                <a:off x="4635" y="2785"/>
                <a:ext cx="80" cy="4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4" name="Line 53"/>
              <p:cNvSpPr>
                <a:spLocks noChangeShapeType="1"/>
              </p:cNvSpPr>
              <p:nvPr/>
            </p:nvSpPr>
            <p:spPr bwMode="auto">
              <a:xfrm flipV="1">
                <a:off x="4660" y="2792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5" name="Line 54"/>
              <p:cNvSpPr>
                <a:spLocks noChangeShapeType="1"/>
              </p:cNvSpPr>
              <p:nvPr/>
            </p:nvSpPr>
            <p:spPr bwMode="auto">
              <a:xfrm flipV="1">
                <a:off x="4729" y="2751"/>
                <a:ext cx="82" cy="4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6" name="Line 55"/>
              <p:cNvSpPr>
                <a:spLocks noChangeShapeType="1"/>
              </p:cNvSpPr>
              <p:nvPr/>
            </p:nvSpPr>
            <p:spPr bwMode="auto">
              <a:xfrm flipV="1">
                <a:off x="4735" y="2768"/>
                <a:ext cx="4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7" name="Line 56"/>
              <p:cNvSpPr>
                <a:spLocks noChangeShapeType="1"/>
              </p:cNvSpPr>
              <p:nvPr/>
            </p:nvSpPr>
            <p:spPr bwMode="auto">
              <a:xfrm flipV="1">
                <a:off x="4800" y="2745"/>
                <a:ext cx="4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8" name="Line 57"/>
              <p:cNvSpPr>
                <a:spLocks noChangeShapeType="1"/>
              </p:cNvSpPr>
              <p:nvPr/>
            </p:nvSpPr>
            <p:spPr bwMode="auto">
              <a:xfrm flipV="1">
                <a:off x="4825" y="2721"/>
                <a:ext cx="82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69" name="Line 58"/>
              <p:cNvSpPr>
                <a:spLocks noChangeShapeType="1"/>
              </p:cNvSpPr>
              <p:nvPr/>
            </p:nvSpPr>
            <p:spPr bwMode="auto">
              <a:xfrm flipV="1">
                <a:off x="4851" y="2727"/>
                <a:ext cx="3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0" name="Line 59"/>
              <p:cNvSpPr>
                <a:spLocks noChangeShapeType="1"/>
              </p:cNvSpPr>
              <p:nvPr/>
            </p:nvSpPr>
            <p:spPr bwMode="auto">
              <a:xfrm flipV="1">
                <a:off x="4920" y="2694"/>
                <a:ext cx="81" cy="3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1" name="Line 60"/>
              <p:cNvSpPr>
                <a:spLocks noChangeShapeType="1"/>
              </p:cNvSpPr>
              <p:nvPr/>
            </p:nvSpPr>
            <p:spPr bwMode="auto">
              <a:xfrm flipV="1">
                <a:off x="4933" y="2704"/>
                <a:ext cx="3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2" name="Line 61"/>
              <p:cNvSpPr>
                <a:spLocks noChangeShapeType="1"/>
              </p:cNvSpPr>
              <p:nvPr/>
            </p:nvSpPr>
            <p:spPr bwMode="auto">
              <a:xfrm>
                <a:off x="4988" y="2687"/>
                <a:ext cx="2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3" name="Line 62"/>
              <p:cNvSpPr>
                <a:spLocks noChangeShapeType="1"/>
              </p:cNvSpPr>
              <p:nvPr/>
            </p:nvSpPr>
            <p:spPr bwMode="auto">
              <a:xfrm flipV="1">
                <a:off x="5015" y="2670"/>
                <a:ext cx="81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4" name="Line 63"/>
              <p:cNvSpPr>
                <a:spLocks noChangeShapeType="1"/>
              </p:cNvSpPr>
              <p:nvPr/>
            </p:nvSpPr>
            <p:spPr bwMode="auto">
              <a:xfrm>
                <a:off x="5022" y="2684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5" name="Line 64"/>
              <p:cNvSpPr>
                <a:spLocks noChangeShapeType="1"/>
              </p:cNvSpPr>
              <p:nvPr/>
            </p:nvSpPr>
            <p:spPr bwMode="auto">
              <a:xfrm flipV="1">
                <a:off x="5081" y="2666"/>
                <a:ext cx="3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6" name="Line 65"/>
              <p:cNvSpPr>
                <a:spLocks noChangeShapeType="1"/>
              </p:cNvSpPr>
              <p:nvPr/>
            </p:nvSpPr>
            <p:spPr bwMode="auto">
              <a:xfrm flipV="1">
                <a:off x="5109" y="2646"/>
                <a:ext cx="82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7" name="Line 66"/>
              <p:cNvSpPr>
                <a:spLocks noChangeShapeType="1"/>
              </p:cNvSpPr>
              <p:nvPr/>
            </p:nvSpPr>
            <p:spPr bwMode="auto">
              <a:xfrm flipV="1">
                <a:off x="5158" y="2646"/>
                <a:ext cx="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8" name="Line 67"/>
              <p:cNvSpPr>
                <a:spLocks noChangeShapeType="1"/>
              </p:cNvSpPr>
              <p:nvPr/>
            </p:nvSpPr>
            <p:spPr bwMode="auto">
              <a:xfrm flipV="1">
                <a:off x="5205" y="2635"/>
                <a:ext cx="7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79" name="Line 68"/>
              <p:cNvSpPr>
                <a:spLocks noChangeShapeType="1"/>
              </p:cNvSpPr>
              <p:nvPr/>
            </p:nvSpPr>
            <p:spPr bwMode="auto">
              <a:xfrm flipV="1">
                <a:off x="5235" y="2633"/>
                <a:ext cx="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0" name="Line 69"/>
              <p:cNvSpPr>
                <a:spLocks noChangeShapeType="1"/>
              </p:cNvSpPr>
              <p:nvPr/>
            </p:nvSpPr>
            <p:spPr bwMode="auto">
              <a:xfrm flipV="1">
                <a:off x="5302" y="2615"/>
                <a:ext cx="74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1" name="Line 70"/>
              <p:cNvSpPr>
                <a:spLocks noChangeShapeType="1"/>
              </p:cNvSpPr>
              <p:nvPr/>
            </p:nvSpPr>
            <p:spPr bwMode="auto">
              <a:xfrm flipV="1">
                <a:off x="5313" y="2616"/>
                <a:ext cx="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2" name="Line 71"/>
              <p:cNvSpPr>
                <a:spLocks noChangeShapeType="1"/>
              </p:cNvSpPr>
              <p:nvPr/>
            </p:nvSpPr>
            <p:spPr bwMode="auto">
              <a:xfrm>
                <a:off x="5368" y="2612"/>
                <a:ext cx="19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3" name="Line 72"/>
              <p:cNvSpPr>
                <a:spLocks noChangeShapeType="1"/>
              </p:cNvSpPr>
              <p:nvPr/>
            </p:nvSpPr>
            <p:spPr bwMode="auto">
              <a:xfrm flipV="1">
                <a:off x="5396" y="2599"/>
                <a:ext cx="75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4" name="Line 73"/>
              <p:cNvSpPr>
                <a:spLocks noChangeShapeType="1"/>
              </p:cNvSpPr>
              <p:nvPr/>
            </p:nvSpPr>
            <p:spPr bwMode="auto">
              <a:xfrm>
                <a:off x="5403" y="260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5" name="Line 74"/>
              <p:cNvSpPr>
                <a:spLocks noChangeShapeType="1"/>
              </p:cNvSpPr>
              <p:nvPr/>
            </p:nvSpPr>
            <p:spPr bwMode="auto">
              <a:xfrm flipV="1">
                <a:off x="5462" y="2589"/>
                <a:ext cx="3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6" name="Line 75"/>
              <p:cNvSpPr>
                <a:spLocks noChangeShapeType="1"/>
              </p:cNvSpPr>
              <p:nvPr/>
            </p:nvSpPr>
            <p:spPr bwMode="auto">
              <a:xfrm flipV="1">
                <a:off x="5492" y="2585"/>
                <a:ext cx="75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7" name="Line 76"/>
              <p:cNvSpPr>
                <a:spLocks noChangeShapeType="1"/>
              </p:cNvSpPr>
              <p:nvPr/>
            </p:nvSpPr>
            <p:spPr bwMode="auto">
              <a:xfrm flipV="1">
                <a:off x="5539" y="2575"/>
                <a:ext cx="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8" name="Line 77"/>
              <p:cNvSpPr>
                <a:spLocks noChangeShapeType="1"/>
              </p:cNvSpPr>
              <p:nvPr/>
            </p:nvSpPr>
            <p:spPr bwMode="auto">
              <a:xfrm flipV="1">
                <a:off x="5586" y="2572"/>
                <a:ext cx="76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89" name="Line 78"/>
              <p:cNvSpPr>
                <a:spLocks noChangeShapeType="1"/>
              </p:cNvSpPr>
              <p:nvPr/>
            </p:nvSpPr>
            <p:spPr bwMode="auto">
              <a:xfrm flipV="1">
                <a:off x="5617" y="2566"/>
                <a:ext cx="3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0" name="Line 79"/>
              <p:cNvSpPr>
                <a:spLocks noChangeShapeType="1"/>
              </p:cNvSpPr>
              <p:nvPr/>
            </p:nvSpPr>
            <p:spPr bwMode="auto">
              <a:xfrm flipV="1">
                <a:off x="5682" y="2558"/>
                <a:ext cx="75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1" name="Line 80"/>
              <p:cNvSpPr>
                <a:spLocks noChangeShapeType="1"/>
              </p:cNvSpPr>
              <p:nvPr/>
            </p:nvSpPr>
            <p:spPr bwMode="auto">
              <a:xfrm flipV="1">
                <a:off x="5693" y="2555"/>
                <a:ext cx="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2" name="Line 81"/>
              <p:cNvSpPr>
                <a:spLocks noChangeShapeType="1"/>
              </p:cNvSpPr>
              <p:nvPr/>
            </p:nvSpPr>
            <p:spPr bwMode="auto">
              <a:xfrm>
                <a:off x="5749" y="2546"/>
                <a:ext cx="2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3" name="Line 82"/>
              <p:cNvSpPr>
                <a:spLocks noChangeShapeType="1"/>
              </p:cNvSpPr>
              <p:nvPr/>
            </p:nvSpPr>
            <p:spPr bwMode="auto">
              <a:xfrm flipV="1">
                <a:off x="5777" y="2548"/>
                <a:ext cx="76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4" name="Line 83"/>
              <p:cNvSpPr>
                <a:spLocks noChangeShapeType="1"/>
              </p:cNvSpPr>
              <p:nvPr/>
            </p:nvSpPr>
            <p:spPr bwMode="auto">
              <a:xfrm>
                <a:off x="5783" y="254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5" name="Line 84"/>
              <p:cNvSpPr>
                <a:spLocks noChangeShapeType="1"/>
              </p:cNvSpPr>
              <p:nvPr/>
            </p:nvSpPr>
            <p:spPr bwMode="auto">
              <a:xfrm flipV="1">
                <a:off x="5843" y="2535"/>
                <a:ext cx="3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6" name="Line 85"/>
              <p:cNvSpPr>
                <a:spLocks noChangeShapeType="1"/>
              </p:cNvSpPr>
              <p:nvPr/>
            </p:nvSpPr>
            <p:spPr bwMode="auto">
              <a:xfrm flipV="1">
                <a:off x="5872" y="2538"/>
                <a:ext cx="76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7" name="Line 86"/>
              <p:cNvSpPr>
                <a:spLocks noChangeShapeType="1"/>
              </p:cNvSpPr>
              <p:nvPr/>
            </p:nvSpPr>
            <p:spPr bwMode="auto">
              <a:xfrm flipV="1">
                <a:off x="5919" y="2528"/>
                <a:ext cx="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8" name="Line 87"/>
              <p:cNvSpPr>
                <a:spLocks noChangeShapeType="1"/>
              </p:cNvSpPr>
              <p:nvPr/>
            </p:nvSpPr>
            <p:spPr bwMode="auto">
              <a:xfrm flipV="1">
                <a:off x="5966" y="2528"/>
                <a:ext cx="77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199" name="Line 88"/>
              <p:cNvSpPr>
                <a:spLocks noChangeShapeType="1"/>
              </p:cNvSpPr>
              <p:nvPr/>
            </p:nvSpPr>
            <p:spPr bwMode="auto">
              <a:xfrm>
                <a:off x="5981" y="2528"/>
                <a:ext cx="3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200" name="Line 89"/>
              <p:cNvSpPr>
                <a:spLocks noChangeShapeType="1"/>
              </p:cNvSpPr>
              <p:nvPr/>
            </p:nvSpPr>
            <p:spPr bwMode="auto">
              <a:xfrm flipV="1">
                <a:off x="6062" y="2521"/>
                <a:ext cx="77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201" name="Line 90"/>
              <p:cNvSpPr>
                <a:spLocks noChangeShapeType="1"/>
              </p:cNvSpPr>
              <p:nvPr/>
            </p:nvSpPr>
            <p:spPr bwMode="auto">
              <a:xfrm>
                <a:off x="6058" y="2521"/>
                <a:ext cx="3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202" name="Line 91"/>
              <p:cNvSpPr>
                <a:spLocks noChangeShapeType="1"/>
              </p:cNvSpPr>
              <p:nvPr/>
            </p:nvSpPr>
            <p:spPr bwMode="auto">
              <a:xfrm>
                <a:off x="6129" y="2517"/>
                <a:ext cx="2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203" name="Line 92"/>
              <p:cNvSpPr>
                <a:spLocks noChangeShapeType="1"/>
              </p:cNvSpPr>
              <p:nvPr/>
            </p:nvSpPr>
            <p:spPr bwMode="auto">
              <a:xfrm flipV="1">
                <a:off x="6159" y="2514"/>
                <a:ext cx="74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204" name="Line 93"/>
              <p:cNvSpPr>
                <a:spLocks noChangeShapeType="1"/>
              </p:cNvSpPr>
              <p:nvPr/>
            </p:nvSpPr>
            <p:spPr bwMode="auto">
              <a:xfrm>
                <a:off x="6164" y="25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205" name="Line 94"/>
              <p:cNvSpPr>
                <a:spLocks noChangeShapeType="1"/>
              </p:cNvSpPr>
              <p:nvPr/>
            </p:nvSpPr>
            <p:spPr bwMode="auto">
              <a:xfrm>
                <a:off x="6207" y="2511"/>
                <a:ext cx="3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206" name="Line 95"/>
              <p:cNvSpPr>
                <a:spLocks noChangeShapeType="1"/>
              </p:cNvSpPr>
              <p:nvPr/>
            </p:nvSpPr>
            <p:spPr bwMode="auto">
              <a:xfrm flipV="1">
                <a:off x="6253" y="2508"/>
                <a:ext cx="75" cy="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207" name="Line 96"/>
              <p:cNvSpPr>
                <a:spLocks noChangeShapeType="1"/>
              </p:cNvSpPr>
              <p:nvPr/>
            </p:nvSpPr>
            <p:spPr bwMode="auto">
              <a:xfrm>
                <a:off x="6285" y="2504"/>
                <a:ext cx="29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41133" name="Line 97"/>
            <p:cNvSpPr>
              <a:spLocks noChangeShapeType="1"/>
            </p:cNvSpPr>
            <p:nvPr/>
          </p:nvSpPr>
          <p:spPr bwMode="auto">
            <a:xfrm>
              <a:off x="3592" y="2384"/>
              <a:ext cx="80" cy="0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34" name="Line 98"/>
            <p:cNvSpPr>
              <a:spLocks noChangeShapeType="1"/>
            </p:cNvSpPr>
            <p:nvPr/>
          </p:nvSpPr>
          <p:spPr bwMode="auto">
            <a:xfrm>
              <a:off x="3688" y="2400"/>
              <a:ext cx="0" cy="1072"/>
            </a:xfrm>
            <a:prstGeom prst="lin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0976" name="Line 99"/>
          <p:cNvSpPr>
            <a:spLocks noChangeShapeType="1"/>
          </p:cNvSpPr>
          <p:nvPr/>
        </p:nvSpPr>
        <p:spPr bwMode="auto">
          <a:xfrm>
            <a:off x="5032375" y="6218237"/>
            <a:ext cx="38560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0977" name="Line 100"/>
          <p:cNvSpPr>
            <a:spLocks noChangeShapeType="1"/>
          </p:cNvSpPr>
          <p:nvPr/>
        </p:nvSpPr>
        <p:spPr bwMode="auto">
          <a:xfrm flipV="1">
            <a:off x="5011738" y="4770437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0978" name="Group 101"/>
          <p:cNvGrpSpPr>
            <a:grpSpLocks/>
          </p:cNvGrpSpPr>
          <p:nvPr/>
        </p:nvGrpSpPr>
        <p:grpSpPr bwMode="auto">
          <a:xfrm flipV="1">
            <a:off x="5208588" y="5245100"/>
            <a:ext cx="2563812" cy="973137"/>
            <a:chOff x="3683" y="2504"/>
            <a:chExt cx="2645" cy="985"/>
          </a:xfrm>
        </p:grpSpPr>
        <p:sp>
          <p:nvSpPr>
            <p:cNvPr id="41059" name="Line 102"/>
            <p:cNvSpPr>
              <a:spLocks noChangeShapeType="1"/>
            </p:cNvSpPr>
            <p:nvPr/>
          </p:nvSpPr>
          <p:spPr bwMode="auto">
            <a:xfrm flipV="1">
              <a:off x="3683" y="3382"/>
              <a:ext cx="80" cy="10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0" name="Line 103"/>
            <p:cNvSpPr>
              <a:spLocks noChangeShapeType="1"/>
            </p:cNvSpPr>
            <p:nvPr/>
          </p:nvSpPr>
          <p:spPr bwMode="auto">
            <a:xfrm flipV="1">
              <a:off x="3778" y="3290"/>
              <a:ext cx="80" cy="102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1" name="Line 104"/>
            <p:cNvSpPr>
              <a:spLocks noChangeShapeType="1"/>
            </p:cNvSpPr>
            <p:nvPr/>
          </p:nvSpPr>
          <p:spPr bwMode="auto">
            <a:xfrm flipV="1">
              <a:off x="3762" y="3358"/>
              <a:ext cx="30" cy="2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2" name="Line 105"/>
            <p:cNvSpPr>
              <a:spLocks noChangeShapeType="1"/>
            </p:cNvSpPr>
            <p:nvPr/>
          </p:nvSpPr>
          <p:spPr bwMode="auto">
            <a:xfrm flipV="1">
              <a:off x="3803" y="3321"/>
              <a:ext cx="23" cy="2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3" name="Line 106"/>
            <p:cNvSpPr>
              <a:spLocks noChangeShapeType="1"/>
            </p:cNvSpPr>
            <p:nvPr/>
          </p:nvSpPr>
          <p:spPr bwMode="auto">
            <a:xfrm flipV="1">
              <a:off x="3839" y="3287"/>
              <a:ext cx="29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4" name="Line 107"/>
            <p:cNvSpPr>
              <a:spLocks noChangeShapeType="1"/>
            </p:cNvSpPr>
            <p:nvPr/>
          </p:nvSpPr>
          <p:spPr bwMode="auto">
            <a:xfrm flipV="1">
              <a:off x="3872" y="3210"/>
              <a:ext cx="82" cy="9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5" name="Line 108"/>
            <p:cNvSpPr>
              <a:spLocks noChangeShapeType="1"/>
            </p:cNvSpPr>
            <p:nvPr/>
          </p:nvSpPr>
          <p:spPr bwMode="auto">
            <a:xfrm flipV="1">
              <a:off x="3881" y="3250"/>
              <a:ext cx="29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6" name="Line 109"/>
            <p:cNvSpPr>
              <a:spLocks noChangeShapeType="1"/>
            </p:cNvSpPr>
            <p:nvPr/>
          </p:nvSpPr>
          <p:spPr bwMode="auto">
            <a:xfrm flipV="1">
              <a:off x="3923" y="3213"/>
              <a:ext cx="29" cy="2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7" name="Line 110"/>
            <p:cNvSpPr>
              <a:spLocks noChangeShapeType="1"/>
            </p:cNvSpPr>
            <p:nvPr/>
          </p:nvSpPr>
          <p:spPr bwMode="auto">
            <a:xfrm flipV="1">
              <a:off x="3968" y="3135"/>
              <a:ext cx="82" cy="85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8" name="Line 111"/>
            <p:cNvSpPr>
              <a:spLocks noChangeShapeType="1"/>
            </p:cNvSpPr>
            <p:nvPr/>
          </p:nvSpPr>
          <p:spPr bwMode="auto">
            <a:xfrm flipV="1">
              <a:off x="3963" y="3179"/>
              <a:ext cx="31" cy="2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69" name="Line 112"/>
            <p:cNvSpPr>
              <a:spLocks noChangeShapeType="1"/>
            </p:cNvSpPr>
            <p:nvPr/>
          </p:nvSpPr>
          <p:spPr bwMode="auto">
            <a:xfrm flipV="1">
              <a:off x="4005" y="3146"/>
              <a:ext cx="30" cy="2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0" name="Line 113"/>
            <p:cNvSpPr>
              <a:spLocks noChangeShapeType="1"/>
            </p:cNvSpPr>
            <p:nvPr/>
          </p:nvSpPr>
          <p:spPr bwMode="auto">
            <a:xfrm flipV="1">
              <a:off x="4063" y="3071"/>
              <a:ext cx="81" cy="75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1" name="Line 114"/>
            <p:cNvSpPr>
              <a:spLocks noChangeShapeType="1"/>
            </p:cNvSpPr>
            <p:nvPr/>
          </p:nvSpPr>
          <p:spPr bwMode="auto">
            <a:xfrm flipV="1">
              <a:off x="4052" y="3115"/>
              <a:ext cx="31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2" name="Line 115"/>
            <p:cNvSpPr>
              <a:spLocks noChangeShapeType="1"/>
            </p:cNvSpPr>
            <p:nvPr/>
          </p:nvSpPr>
          <p:spPr bwMode="auto">
            <a:xfrm flipV="1">
              <a:off x="4102" y="3082"/>
              <a:ext cx="28" cy="2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3" name="Line 116"/>
            <p:cNvSpPr>
              <a:spLocks noChangeShapeType="1"/>
            </p:cNvSpPr>
            <p:nvPr/>
          </p:nvSpPr>
          <p:spPr bwMode="auto">
            <a:xfrm flipV="1">
              <a:off x="4158" y="3011"/>
              <a:ext cx="82" cy="7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4" name="Line 117"/>
            <p:cNvSpPr>
              <a:spLocks noChangeShapeType="1"/>
            </p:cNvSpPr>
            <p:nvPr/>
          </p:nvSpPr>
          <p:spPr bwMode="auto">
            <a:xfrm flipV="1">
              <a:off x="4149" y="3051"/>
              <a:ext cx="29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5" name="Line 118"/>
            <p:cNvSpPr>
              <a:spLocks noChangeShapeType="1"/>
            </p:cNvSpPr>
            <p:nvPr/>
          </p:nvSpPr>
          <p:spPr bwMode="auto">
            <a:xfrm flipV="1">
              <a:off x="4196" y="3021"/>
              <a:ext cx="29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6" name="Line 119"/>
            <p:cNvSpPr>
              <a:spLocks noChangeShapeType="1"/>
            </p:cNvSpPr>
            <p:nvPr/>
          </p:nvSpPr>
          <p:spPr bwMode="auto">
            <a:xfrm flipV="1">
              <a:off x="4254" y="2956"/>
              <a:ext cx="80" cy="65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7" name="Line 120"/>
            <p:cNvSpPr>
              <a:spLocks noChangeShapeType="1"/>
            </p:cNvSpPr>
            <p:nvPr/>
          </p:nvSpPr>
          <p:spPr bwMode="auto">
            <a:xfrm flipV="1">
              <a:off x="4244" y="2991"/>
              <a:ext cx="29" cy="16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8" name="Line 121"/>
            <p:cNvSpPr>
              <a:spLocks noChangeShapeType="1"/>
            </p:cNvSpPr>
            <p:nvPr/>
          </p:nvSpPr>
          <p:spPr bwMode="auto">
            <a:xfrm flipV="1">
              <a:off x="4297" y="2960"/>
              <a:ext cx="29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79" name="Line 122"/>
            <p:cNvSpPr>
              <a:spLocks noChangeShapeType="1"/>
            </p:cNvSpPr>
            <p:nvPr/>
          </p:nvSpPr>
          <p:spPr bwMode="auto">
            <a:xfrm flipV="1">
              <a:off x="4349" y="2906"/>
              <a:ext cx="81" cy="6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0" name="Line 123"/>
            <p:cNvSpPr>
              <a:spLocks noChangeShapeType="1"/>
            </p:cNvSpPr>
            <p:nvPr/>
          </p:nvSpPr>
          <p:spPr bwMode="auto">
            <a:xfrm flipV="1">
              <a:off x="4350" y="2930"/>
              <a:ext cx="30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1" name="Line 124"/>
            <p:cNvSpPr>
              <a:spLocks noChangeShapeType="1"/>
            </p:cNvSpPr>
            <p:nvPr/>
          </p:nvSpPr>
          <p:spPr bwMode="auto">
            <a:xfrm flipV="1">
              <a:off x="4420" y="2903"/>
              <a:ext cx="4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2" name="Line 125"/>
            <p:cNvSpPr>
              <a:spLocks noChangeShapeType="1"/>
            </p:cNvSpPr>
            <p:nvPr/>
          </p:nvSpPr>
          <p:spPr bwMode="auto">
            <a:xfrm flipV="1">
              <a:off x="4444" y="2862"/>
              <a:ext cx="80" cy="5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3" name="Line 126"/>
            <p:cNvSpPr>
              <a:spLocks noChangeShapeType="1"/>
            </p:cNvSpPr>
            <p:nvPr/>
          </p:nvSpPr>
          <p:spPr bwMode="auto">
            <a:xfrm flipV="1">
              <a:off x="4470" y="2872"/>
              <a:ext cx="29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4" name="Line 127"/>
            <p:cNvSpPr>
              <a:spLocks noChangeShapeType="1"/>
            </p:cNvSpPr>
            <p:nvPr/>
          </p:nvSpPr>
          <p:spPr bwMode="auto">
            <a:xfrm flipV="1">
              <a:off x="4539" y="2821"/>
              <a:ext cx="81" cy="5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5" name="Line 128"/>
            <p:cNvSpPr>
              <a:spLocks noChangeShapeType="1"/>
            </p:cNvSpPr>
            <p:nvPr/>
          </p:nvSpPr>
          <p:spPr bwMode="auto">
            <a:xfrm flipV="1">
              <a:off x="4545" y="2845"/>
              <a:ext cx="4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6" name="Line 129"/>
            <p:cNvSpPr>
              <a:spLocks noChangeShapeType="1"/>
            </p:cNvSpPr>
            <p:nvPr/>
          </p:nvSpPr>
          <p:spPr bwMode="auto">
            <a:xfrm flipV="1">
              <a:off x="4610" y="2818"/>
              <a:ext cx="4" cy="18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7" name="Line 130"/>
            <p:cNvSpPr>
              <a:spLocks noChangeShapeType="1"/>
            </p:cNvSpPr>
            <p:nvPr/>
          </p:nvSpPr>
          <p:spPr bwMode="auto">
            <a:xfrm flipV="1">
              <a:off x="4635" y="2785"/>
              <a:ext cx="80" cy="4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8" name="Line 131"/>
            <p:cNvSpPr>
              <a:spLocks noChangeShapeType="1"/>
            </p:cNvSpPr>
            <p:nvPr/>
          </p:nvSpPr>
          <p:spPr bwMode="auto">
            <a:xfrm flipV="1">
              <a:off x="4660" y="2792"/>
              <a:ext cx="31" cy="16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89" name="Line 132"/>
            <p:cNvSpPr>
              <a:spLocks noChangeShapeType="1"/>
            </p:cNvSpPr>
            <p:nvPr/>
          </p:nvSpPr>
          <p:spPr bwMode="auto">
            <a:xfrm flipV="1">
              <a:off x="4729" y="2751"/>
              <a:ext cx="82" cy="4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0" name="Line 133"/>
            <p:cNvSpPr>
              <a:spLocks noChangeShapeType="1"/>
            </p:cNvSpPr>
            <p:nvPr/>
          </p:nvSpPr>
          <p:spPr bwMode="auto">
            <a:xfrm flipV="1">
              <a:off x="4735" y="2768"/>
              <a:ext cx="4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1" name="Line 134"/>
            <p:cNvSpPr>
              <a:spLocks noChangeShapeType="1"/>
            </p:cNvSpPr>
            <p:nvPr/>
          </p:nvSpPr>
          <p:spPr bwMode="auto">
            <a:xfrm flipV="1">
              <a:off x="4800" y="2745"/>
              <a:ext cx="4" cy="16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2" name="Line 135"/>
            <p:cNvSpPr>
              <a:spLocks noChangeShapeType="1"/>
            </p:cNvSpPr>
            <p:nvPr/>
          </p:nvSpPr>
          <p:spPr bwMode="auto">
            <a:xfrm flipV="1">
              <a:off x="4825" y="2721"/>
              <a:ext cx="82" cy="4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3" name="Line 136"/>
            <p:cNvSpPr>
              <a:spLocks noChangeShapeType="1"/>
            </p:cNvSpPr>
            <p:nvPr/>
          </p:nvSpPr>
          <p:spPr bwMode="auto">
            <a:xfrm flipV="1">
              <a:off x="4851" y="2727"/>
              <a:ext cx="30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4" name="Line 137"/>
            <p:cNvSpPr>
              <a:spLocks noChangeShapeType="1"/>
            </p:cNvSpPr>
            <p:nvPr/>
          </p:nvSpPr>
          <p:spPr bwMode="auto">
            <a:xfrm flipV="1">
              <a:off x="4920" y="2694"/>
              <a:ext cx="81" cy="3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5" name="Line 138"/>
            <p:cNvSpPr>
              <a:spLocks noChangeShapeType="1"/>
            </p:cNvSpPr>
            <p:nvPr/>
          </p:nvSpPr>
          <p:spPr bwMode="auto">
            <a:xfrm flipV="1">
              <a:off x="4933" y="2704"/>
              <a:ext cx="3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6" name="Line 139"/>
            <p:cNvSpPr>
              <a:spLocks noChangeShapeType="1"/>
            </p:cNvSpPr>
            <p:nvPr/>
          </p:nvSpPr>
          <p:spPr bwMode="auto">
            <a:xfrm>
              <a:off x="4988" y="2687"/>
              <a:ext cx="24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7" name="Line 140"/>
            <p:cNvSpPr>
              <a:spLocks noChangeShapeType="1"/>
            </p:cNvSpPr>
            <p:nvPr/>
          </p:nvSpPr>
          <p:spPr bwMode="auto">
            <a:xfrm flipV="1">
              <a:off x="5015" y="2670"/>
              <a:ext cx="81" cy="3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8" name="Line 141"/>
            <p:cNvSpPr>
              <a:spLocks noChangeShapeType="1"/>
            </p:cNvSpPr>
            <p:nvPr/>
          </p:nvSpPr>
          <p:spPr bwMode="auto">
            <a:xfrm>
              <a:off x="5022" y="2684"/>
              <a:ext cx="0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99" name="Line 142"/>
            <p:cNvSpPr>
              <a:spLocks noChangeShapeType="1"/>
            </p:cNvSpPr>
            <p:nvPr/>
          </p:nvSpPr>
          <p:spPr bwMode="auto">
            <a:xfrm flipV="1">
              <a:off x="5081" y="2666"/>
              <a:ext cx="3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0" name="Line 143"/>
            <p:cNvSpPr>
              <a:spLocks noChangeShapeType="1"/>
            </p:cNvSpPr>
            <p:nvPr/>
          </p:nvSpPr>
          <p:spPr bwMode="auto">
            <a:xfrm flipV="1">
              <a:off x="5109" y="2646"/>
              <a:ext cx="82" cy="3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1" name="Line 144"/>
            <p:cNvSpPr>
              <a:spLocks noChangeShapeType="1"/>
            </p:cNvSpPr>
            <p:nvPr/>
          </p:nvSpPr>
          <p:spPr bwMode="auto">
            <a:xfrm flipV="1">
              <a:off x="5158" y="2646"/>
              <a:ext cx="4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2" name="Line 145"/>
            <p:cNvSpPr>
              <a:spLocks noChangeShapeType="1"/>
            </p:cNvSpPr>
            <p:nvPr/>
          </p:nvSpPr>
          <p:spPr bwMode="auto">
            <a:xfrm flipV="1">
              <a:off x="5205" y="2635"/>
              <a:ext cx="77" cy="1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3" name="Line 146"/>
            <p:cNvSpPr>
              <a:spLocks noChangeShapeType="1"/>
            </p:cNvSpPr>
            <p:nvPr/>
          </p:nvSpPr>
          <p:spPr bwMode="auto">
            <a:xfrm flipV="1">
              <a:off x="5235" y="2633"/>
              <a:ext cx="4" cy="13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4" name="Line 147"/>
            <p:cNvSpPr>
              <a:spLocks noChangeShapeType="1"/>
            </p:cNvSpPr>
            <p:nvPr/>
          </p:nvSpPr>
          <p:spPr bwMode="auto">
            <a:xfrm flipV="1">
              <a:off x="5302" y="2615"/>
              <a:ext cx="74" cy="2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5" name="Line 148"/>
            <p:cNvSpPr>
              <a:spLocks noChangeShapeType="1"/>
            </p:cNvSpPr>
            <p:nvPr/>
          </p:nvSpPr>
          <p:spPr bwMode="auto">
            <a:xfrm flipV="1">
              <a:off x="5313" y="2616"/>
              <a:ext cx="4" cy="13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6" name="Line 149"/>
            <p:cNvSpPr>
              <a:spLocks noChangeShapeType="1"/>
            </p:cNvSpPr>
            <p:nvPr/>
          </p:nvSpPr>
          <p:spPr bwMode="auto">
            <a:xfrm>
              <a:off x="5368" y="2612"/>
              <a:ext cx="19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7" name="Line 150"/>
            <p:cNvSpPr>
              <a:spLocks noChangeShapeType="1"/>
            </p:cNvSpPr>
            <p:nvPr/>
          </p:nvSpPr>
          <p:spPr bwMode="auto">
            <a:xfrm flipV="1">
              <a:off x="5396" y="2599"/>
              <a:ext cx="75" cy="16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8" name="Line 151"/>
            <p:cNvSpPr>
              <a:spLocks noChangeShapeType="1"/>
            </p:cNvSpPr>
            <p:nvPr/>
          </p:nvSpPr>
          <p:spPr bwMode="auto">
            <a:xfrm>
              <a:off x="5403" y="2602"/>
              <a:ext cx="0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09" name="Line 152"/>
            <p:cNvSpPr>
              <a:spLocks noChangeShapeType="1"/>
            </p:cNvSpPr>
            <p:nvPr/>
          </p:nvSpPr>
          <p:spPr bwMode="auto">
            <a:xfrm flipV="1">
              <a:off x="5462" y="2589"/>
              <a:ext cx="3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0" name="Line 153"/>
            <p:cNvSpPr>
              <a:spLocks noChangeShapeType="1"/>
            </p:cNvSpPr>
            <p:nvPr/>
          </p:nvSpPr>
          <p:spPr bwMode="auto">
            <a:xfrm flipV="1">
              <a:off x="5492" y="2585"/>
              <a:ext cx="75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1" name="Line 154"/>
            <p:cNvSpPr>
              <a:spLocks noChangeShapeType="1"/>
            </p:cNvSpPr>
            <p:nvPr/>
          </p:nvSpPr>
          <p:spPr bwMode="auto">
            <a:xfrm flipV="1">
              <a:off x="5539" y="2575"/>
              <a:ext cx="4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2" name="Line 155"/>
            <p:cNvSpPr>
              <a:spLocks noChangeShapeType="1"/>
            </p:cNvSpPr>
            <p:nvPr/>
          </p:nvSpPr>
          <p:spPr bwMode="auto">
            <a:xfrm flipV="1">
              <a:off x="5586" y="2572"/>
              <a:ext cx="76" cy="13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3" name="Line 156"/>
            <p:cNvSpPr>
              <a:spLocks noChangeShapeType="1"/>
            </p:cNvSpPr>
            <p:nvPr/>
          </p:nvSpPr>
          <p:spPr bwMode="auto">
            <a:xfrm flipV="1">
              <a:off x="5617" y="2566"/>
              <a:ext cx="3" cy="13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4" name="Line 157"/>
            <p:cNvSpPr>
              <a:spLocks noChangeShapeType="1"/>
            </p:cNvSpPr>
            <p:nvPr/>
          </p:nvSpPr>
          <p:spPr bwMode="auto">
            <a:xfrm flipV="1">
              <a:off x="5682" y="2558"/>
              <a:ext cx="75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5" name="Line 158"/>
            <p:cNvSpPr>
              <a:spLocks noChangeShapeType="1"/>
            </p:cNvSpPr>
            <p:nvPr/>
          </p:nvSpPr>
          <p:spPr bwMode="auto">
            <a:xfrm flipV="1">
              <a:off x="5693" y="2555"/>
              <a:ext cx="4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6" name="Line 159"/>
            <p:cNvSpPr>
              <a:spLocks noChangeShapeType="1"/>
            </p:cNvSpPr>
            <p:nvPr/>
          </p:nvSpPr>
          <p:spPr bwMode="auto">
            <a:xfrm>
              <a:off x="5749" y="2546"/>
              <a:ext cx="24" cy="13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7" name="Line 160"/>
            <p:cNvSpPr>
              <a:spLocks noChangeShapeType="1"/>
            </p:cNvSpPr>
            <p:nvPr/>
          </p:nvSpPr>
          <p:spPr bwMode="auto">
            <a:xfrm flipV="1">
              <a:off x="5777" y="2548"/>
              <a:ext cx="76" cy="1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8" name="Line 161"/>
            <p:cNvSpPr>
              <a:spLocks noChangeShapeType="1"/>
            </p:cNvSpPr>
            <p:nvPr/>
          </p:nvSpPr>
          <p:spPr bwMode="auto">
            <a:xfrm>
              <a:off x="5783" y="2546"/>
              <a:ext cx="0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19" name="Line 162"/>
            <p:cNvSpPr>
              <a:spLocks noChangeShapeType="1"/>
            </p:cNvSpPr>
            <p:nvPr/>
          </p:nvSpPr>
          <p:spPr bwMode="auto">
            <a:xfrm flipV="1">
              <a:off x="5843" y="2535"/>
              <a:ext cx="3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0" name="Line 163"/>
            <p:cNvSpPr>
              <a:spLocks noChangeShapeType="1"/>
            </p:cNvSpPr>
            <p:nvPr/>
          </p:nvSpPr>
          <p:spPr bwMode="auto">
            <a:xfrm flipV="1">
              <a:off x="5872" y="2538"/>
              <a:ext cx="76" cy="1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1" name="Line 164"/>
            <p:cNvSpPr>
              <a:spLocks noChangeShapeType="1"/>
            </p:cNvSpPr>
            <p:nvPr/>
          </p:nvSpPr>
          <p:spPr bwMode="auto">
            <a:xfrm flipV="1">
              <a:off x="5919" y="2528"/>
              <a:ext cx="4" cy="1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2" name="Line 165"/>
            <p:cNvSpPr>
              <a:spLocks noChangeShapeType="1"/>
            </p:cNvSpPr>
            <p:nvPr/>
          </p:nvSpPr>
          <p:spPr bwMode="auto">
            <a:xfrm flipV="1">
              <a:off x="5966" y="2528"/>
              <a:ext cx="77" cy="1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3" name="Line 166"/>
            <p:cNvSpPr>
              <a:spLocks noChangeShapeType="1"/>
            </p:cNvSpPr>
            <p:nvPr/>
          </p:nvSpPr>
          <p:spPr bwMode="auto">
            <a:xfrm>
              <a:off x="5981" y="2528"/>
              <a:ext cx="31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4" name="Line 167"/>
            <p:cNvSpPr>
              <a:spLocks noChangeShapeType="1"/>
            </p:cNvSpPr>
            <p:nvPr/>
          </p:nvSpPr>
          <p:spPr bwMode="auto">
            <a:xfrm flipV="1">
              <a:off x="6062" y="2521"/>
              <a:ext cx="77" cy="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5" name="Line 168"/>
            <p:cNvSpPr>
              <a:spLocks noChangeShapeType="1"/>
            </p:cNvSpPr>
            <p:nvPr/>
          </p:nvSpPr>
          <p:spPr bwMode="auto">
            <a:xfrm>
              <a:off x="6058" y="2521"/>
              <a:ext cx="30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6" name="Line 169"/>
            <p:cNvSpPr>
              <a:spLocks noChangeShapeType="1"/>
            </p:cNvSpPr>
            <p:nvPr/>
          </p:nvSpPr>
          <p:spPr bwMode="auto">
            <a:xfrm>
              <a:off x="6129" y="2517"/>
              <a:ext cx="20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7" name="Line 170"/>
            <p:cNvSpPr>
              <a:spLocks noChangeShapeType="1"/>
            </p:cNvSpPr>
            <p:nvPr/>
          </p:nvSpPr>
          <p:spPr bwMode="auto">
            <a:xfrm flipV="1">
              <a:off x="6159" y="2514"/>
              <a:ext cx="74" cy="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8" name="Line 171"/>
            <p:cNvSpPr>
              <a:spLocks noChangeShapeType="1"/>
            </p:cNvSpPr>
            <p:nvPr/>
          </p:nvSpPr>
          <p:spPr bwMode="auto">
            <a:xfrm>
              <a:off x="6164" y="2508"/>
              <a:ext cx="0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29" name="Line 172"/>
            <p:cNvSpPr>
              <a:spLocks noChangeShapeType="1"/>
            </p:cNvSpPr>
            <p:nvPr/>
          </p:nvSpPr>
          <p:spPr bwMode="auto">
            <a:xfrm>
              <a:off x="6207" y="2511"/>
              <a:ext cx="31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30" name="Line 173"/>
            <p:cNvSpPr>
              <a:spLocks noChangeShapeType="1"/>
            </p:cNvSpPr>
            <p:nvPr/>
          </p:nvSpPr>
          <p:spPr bwMode="auto">
            <a:xfrm flipV="1">
              <a:off x="6253" y="2508"/>
              <a:ext cx="75" cy="6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131" name="Line 174"/>
            <p:cNvSpPr>
              <a:spLocks noChangeShapeType="1"/>
            </p:cNvSpPr>
            <p:nvPr/>
          </p:nvSpPr>
          <p:spPr bwMode="auto">
            <a:xfrm>
              <a:off x="6285" y="2504"/>
              <a:ext cx="29" cy="0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0979" name="Rectangle 175"/>
          <p:cNvSpPr>
            <a:spLocks noChangeArrowheads="1"/>
          </p:cNvSpPr>
          <p:nvPr/>
        </p:nvSpPr>
        <p:spPr bwMode="auto">
          <a:xfrm>
            <a:off x="4267200" y="4667250"/>
            <a:ext cx="674688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Mxy</a:t>
            </a:r>
            <a:endParaRPr lang="en-US" altLang="en-US" sz="1800" b="1">
              <a:latin typeface="Arial" panose="020B0604020202020204" pitchFamily="34" charset="0"/>
            </a:endParaRPr>
          </a:p>
        </p:txBody>
      </p:sp>
      <p:grpSp>
        <p:nvGrpSpPr>
          <p:cNvPr id="40980" name="Group 176"/>
          <p:cNvGrpSpPr>
            <a:grpSpLocks/>
          </p:cNvGrpSpPr>
          <p:nvPr/>
        </p:nvGrpSpPr>
        <p:grpSpPr bwMode="auto">
          <a:xfrm>
            <a:off x="5181600" y="1354137"/>
            <a:ext cx="2895600" cy="1697038"/>
            <a:chOff x="144" y="528"/>
            <a:chExt cx="5264" cy="3360"/>
          </a:xfrm>
        </p:grpSpPr>
        <p:sp>
          <p:nvSpPr>
            <p:cNvPr id="41005" name="Line 177"/>
            <p:cNvSpPr>
              <a:spLocks noChangeShapeType="1"/>
            </p:cNvSpPr>
            <p:nvPr/>
          </p:nvSpPr>
          <p:spPr bwMode="auto">
            <a:xfrm flipV="1">
              <a:off x="144" y="528"/>
              <a:ext cx="96" cy="168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06" name="Line 178"/>
            <p:cNvSpPr>
              <a:spLocks noChangeShapeType="1"/>
            </p:cNvSpPr>
            <p:nvPr/>
          </p:nvSpPr>
          <p:spPr bwMode="auto">
            <a:xfrm>
              <a:off x="288" y="576"/>
              <a:ext cx="48" cy="331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07" name="Line 179"/>
            <p:cNvSpPr>
              <a:spLocks noChangeShapeType="1"/>
            </p:cNvSpPr>
            <p:nvPr/>
          </p:nvSpPr>
          <p:spPr bwMode="auto">
            <a:xfrm>
              <a:off x="480" y="720"/>
              <a:ext cx="48" cy="307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08" name="Line 180"/>
            <p:cNvSpPr>
              <a:spLocks noChangeShapeType="1"/>
            </p:cNvSpPr>
            <p:nvPr/>
          </p:nvSpPr>
          <p:spPr bwMode="auto">
            <a:xfrm>
              <a:off x="672" y="864"/>
              <a:ext cx="48" cy="273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09" name="Line 181"/>
            <p:cNvSpPr>
              <a:spLocks noChangeShapeType="1"/>
            </p:cNvSpPr>
            <p:nvPr/>
          </p:nvSpPr>
          <p:spPr bwMode="auto">
            <a:xfrm>
              <a:off x="864" y="1056"/>
              <a:ext cx="80" cy="257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0" name="Line 182"/>
            <p:cNvSpPr>
              <a:spLocks noChangeShapeType="1"/>
            </p:cNvSpPr>
            <p:nvPr/>
          </p:nvSpPr>
          <p:spPr bwMode="auto">
            <a:xfrm flipH="1">
              <a:off x="368" y="720"/>
              <a:ext cx="64" cy="316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1" name="Line 183"/>
            <p:cNvSpPr>
              <a:spLocks noChangeShapeType="1"/>
            </p:cNvSpPr>
            <p:nvPr/>
          </p:nvSpPr>
          <p:spPr bwMode="auto">
            <a:xfrm flipH="1">
              <a:off x="576" y="856"/>
              <a:ext cx="80" cy="288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2" name="Line 184"/>
            <p:cNvSpPr>
              <a:spLocks noChangeShapeType="1"/>
            </p:cNvSpPr>
            <p:nvPr/>
          </p:nvSpPr>
          <p:spPr bwMode="auto">
            <a:xfrm flipH="1">
              <a:off x="768" y="1048"/>
              <a:ext cx="64" cy="264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3" name="Line 185"/>
            <p:cNvSpPr>
              <a:spLocks noChangeShapeType="1"/>
            </p:cNvSpPr>
            <p:nvPr/>
          </p:nvSpPr>
          <p:spPr bwMode="auto">
            <a:xfrm flipH="1">
              <a:off x="960" y="1144"/>
              <a:ext cx="96" cy="245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4" name="Line 186"/>
            <p:cNvSpPr>
              <a:spLocks noChangeShapeType="1"/>
            </p:cNvSpPr>
            <p:nvPr/>
          </p:nvSpPr>
          <p:spPr bwMode="auto">
            <a:xfrm flipH="1">
              <a:off x="1176" y="1152"/>
              <a:ext cx="72" cy="230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5" name="Line 187"/>
            <p:cNvSpPr>
              <a:spLocks noChangeShapeType="1"/>
            </p:cNvSpPr>
            <p:nvPr/>
          </p:nvSpPr>
          <p:spPr bwMode="auto">
            <a:xfrm flipH="1">
              <a:off x="1376" y="1248"/>
              <a:ext cx="64" cy="209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6" name="Line 188"/>
            <p:cNvSpPr>
              <a:spLocks noChangeShapeType="1"/>
            </p:cNvSpPr>
            <p:nvPr/>
          </p:nvSpPr>
          <p:spPr bwMode="auto">
            <a:xfrm flipH="1">
              <a:off x="1600" y="1352"/>
              <a:ext cx="40" cy="196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7" name="Line 189"/>
            <p:cNvSpPr>
              <a:spLocks noChangeShapeType="1"/>
            </p:cNvSpPr>
            <p:nvPr/>
          </p:nvSpPr>
          <p:spPr bwMode="auto">
            <a:xfrm flipH="1">
              <a:off x="1768" y="1448"/>
              <a:ext cx="104" cy="175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8" name="Line 190"/>
            <p:cNvSpPr>
              <a:spLocks noChangeShapeType="1"/>
            </p:cNvSpPr>
            <p:nvPr/>
          </p:nvSpPr>
          <p:spPr bwMode="auto">
            <a:xfrm flipH="1">
              <a:off x="1968" y="1544"/>
              <a:ext cx="56" cy="156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19" name="Line 191"/>
            <p:cNvSpPr>
              <a:spLocks noChangeShapeType="1"/>
            </p:cNvSpPr>
            <p:nvPr/>
          </p:nvSpPr>
          <p:spPr bwMode="auto">
            <a:xfrm flipH="1">
              <a:off x="2192" y="1584"/>
              <a:ext cx="80" cy="151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0" name="Line 192"/>
            <p:cNvSpPr>
              <a:spLocks noChangeShapeType="1"/>
            </p:cNvSpPr>
            <p:nvPr/>
          </p:nvSpPr>
          <p:spPr bwMode="auto">
            <a:xfrm flipH="1">
              <a:off x="2384" y="1632"/>
              <a:ext cx="80" cy="140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1" name="Line 193"/>
            <p:cNvSpPr>
              <a:spLocks noChangeShapeType="1"/>
            </p:cNvSpPr>
            <p:nvPr/>
          </p:nvSpPr>
          <p:spPr bwMode="auto">
            <a:xfrm>
              <a:off x="1104" y="1152"/>
              <a:ext cx="40" cy="231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2" name="Line 194"/>
            <p:cNvSpPr>
              <a:spLocks noChangeShapeType="1"/>
            </p:cNvSpPr>
            <p:nvPr/>
          </p:nvSpPr>
          <p:spPr bwMode="auto">
            <a:xfrm>
              <a:off x="1304" y="1200"/>
              <a:ext cx="72" cy="213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3" name="Line 195"/>
            <p:cNvSpPr>
              <a:spLocks noChangeShapeType="1"/>
            </p:cNvSpPr>
            <p:nvPr/>
          </p:nvSpPr>
          <p:spPr bwMode="auto">
            <a:xfrm>
              <a:off x="1464" y="1248"/>
              <a:ext cx="104" cy="207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4" name="Line 196"/>
            <p:cNvSpPr>
              <a:spLocks noChangeShapeType="1"/>
            </p:cNvSpPr>
            <p:nvPr/>
          </p:nvSpPr>
          <p:spPr bwMode="auto">
            <a:xfrm>
              <a:off x="1672" y="1344"/>
              <a:ext cx="72" cy="179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5" name="Line 197"/>
            <p:cNvSpPr>
              <a:spLocks noChangeShapeType="1"/>
            </p:cNvSpPr>
            <p:nvPr/>
          </p:nvSpPr>
          <p:spPr bwMode="auto">
            <a:xfrm>
              <a:off x="1896" y="1440"/>
              <a:ext cx="48" cy="166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6" name="Line 198"/>
            <p:cNvSpPr>
              <a:spLocks noChangeShapeType="1"/>
            </p:cNvSpPr>
            <p:nvPr/>
          </p:nvSpPr>
          <p:spPr bwMode="auto">
            <a:xfrm>
              <a:off x="2064" y="1536"/>
              <a:ext cx="104" cy="151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7" name="Line 199"/>
            <p:cNvSpPr>
              <a:spLocks noChangeShapeType="1"/>
            </p:cNvSpPr>
            <p:nvPr/>
          </p:nvSpPr>
          <p:spPr bwMode="auto">
            <a:xfrm>
              <a:off x="2296" y="1584"/>
              <a:ext cx="72" cy="139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8" name="Line 200"/>
            <p:cNvSpPr>
              <a:spLocks noChangeShapeType="1"/>
            </p:cNvSpPr>
            <p:nvPr/>
          </p:nvSpPr>
          <p:spPr bwMode="auto">
            <a:xfrm flipH="1">
              <a:off x="2592" y="1680"/>
              <a:ext cx="64" cy="130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29" name="Line 201"/>
            <p:cNvSpPr>
              <a:spLocks noChangeShapeType="1"/>
            </p:cNvSpPr>
            <p:nvPr/>
          </p:nvSpPr>
          <p:spPr bwMode="auto">
            <a:xfrm flipH="1">
              <a:off x="2792" y="1728"/>
              <a:ext cx="72" cy="118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0" name="Line 202"/>
            <p:cNvSpPr>
              <a:spLocks noChangeShapeType="1"/>
            </p:cNvSpPr>
            <p:nvPr/>
          </p:nvSpPr>
          <p:spPr bwMode="auto">
            <a:xfrm flipH="1">
              <a:off x="2984" y="1824"/>
              <a:ext cx="88" cy="102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1" name="Line 203"/>
            <p:cNvSpPr>
              <a:spLocks noChangeShapeType="1"/>
            </p:cNvSpPr>
            <p:nvPr/>
          </p:nvSpPr>
          <p:spPr bwMode="auto">
            <a:xfrm flipH="1">
              <a:off x="3176" y="1792"/>
              <a:ext cx="88" cy="102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2" name="Line 204"/>
            <p:cNvSpPr>
              <a:spLocks noChangeShapeType="1"/>
            </p:cNvSpPr>
            <p:nvPr/>
          </p:nvSpPr>
          <p:spPr bwMode="auto">
            <a:xfrm flipH="1">
              <a:off x="3376" y="1888"/>
              <a:ext cx="80" cy="90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3" name="Line 205"/>
            <p:cNvSpPr>
              <a:spLocks noChangeShapeType="1"/>
            </p:cNvSpPr>
            <p:nvPr/>
          </p:nvSpPr>
          <p:spPr bwMode="auto">
            <a:xfrm flipH="1">
              <a:off x="3568" y="1872"/>
              <a:ext cx="80" cy="90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4" name="Line 206"/>
            <p:cNvSpPr>
              <a:spLocks noChangeShapeType="1"/>
            </p:cNvSpPr>
            <p:nvPr/>
          </p:nvSpPr>
          <p:spPr bwMode="auto">
            <a:xfrm flipH="1">
              <a:off x="3792" y="1896"/>
              <a:ext cx="72" cy="79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5" name="Line 207"/>
            <p:cNvSpPr>
              <a:spLocks noChangeShapeType="1"/>
            </p:cNvSpPr>
            <p:nvPr/>
          </p:nvSpPr>
          <p:spPr bwMode="auto">
            <a:xfrm>
              <a:off x="2488" y="1632"/>
              <a:ext cx="96" cy="136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6" name="Line 208"/>
            <p:cNvSpPr>
              <a:spLocks noChangeShapeType="1"/>
            </p:cNvSpPr>
            <p:nvPr/>
          </p:nvSpPr>
          <p:spPr bwMode="auto">
            <a:xfrm>
              <a:off x="2672" y="1656"/>
              <a:ext cx="104" cy="126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7" name="Line 209"/>
            <p:cNvSpPr>
              <a:spLocks noChangeShapeType="1"/>
            </p:cNvSpPr>
            <p:nvPr/>
          </p:nvSpPr>
          <p:spPr bwMode="auto">
            <a:xfrm>
              <a:off x="2872" y="1728"/>
              <a:ext cx="88" cy="108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8" name="Line 210"/>
            <p:cNvSpPr>
              <a:spLocks noChangeShapeType="1"/>
            </p:cNvSpPr>
            <p:nvPr/>
          </p:nvSpPr>
          <p:spPr bwMode="auto">
            <a:xfrm>
              <a:off x="3080" y="1824"/>
              <a:ext cx="80" cy="97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39" name="Line 211"/>
            <p:cNvSpPr>
              <a:spLocks noChangeShapeType="1"/>
            </p:cNvSpPr>
            <p:nvPr/>
          </p:nvSpPr>
          <p:spPr bwMode="auto">
            <a:xfrm>
              <a:off x="3280" y="1824"/>
              <a:ext cx="80" cy="97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0" name="Line 212"/>
            <p:cNvSpPr>
              <a:spLocks noChangeShapeType="1"/>
            </p:cNvSpPr>
            <p:nvPr/>
          </p:nvSpPr>
          <p:spPr bwMode="auto">
            <a:xfrm>
              <a:off x="3472" y="1872"/>
              <a:ext cx="88" cy="89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1" name="Line 213"/>
            <p:cNvSpPr>
              <a:spLocks noChangeShapeType="1"/>
            </p:cNvSpPr>
            <p:nvPr/>
          </p:nvSpPr>
          <p:spPr bwMode="auto">
            <a:xfrm>
              <a:off x="3680" y="1864"/>
              <a:ext cx="88" cy="84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2" name="Line 214"/>
            <p:cNvSpPr>
              <a:spLocks noChangeShapeType="1"/>
            </p:cNvSpPr>
            <p:nvPr/>
          </p:nvSpPr>
          <p:spPr bwMode="auto">
            <a:xfrm>
              <a:off x="3888" y="1880"/>
              <a:ext cx="88" cy="78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3" name="Line 215"/>
            <p:cNvSpPr>
              <a:spLocks noChangeShapeType="1"/>
            </p:cNvSpPr>
            <p:nvPr/>
          </p:nvSpPr>
          <p:spPr bwMode="auto">
            <a:xfrm>
              <a:off x="4104" y="1920"/>
              <a:ext cx="72" cy="71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4" name="Line 216"/>
            <p:cNvSpPr>
              <a:spLocks noChangeShapeType="1"/>
            </p:cNvSpPr>
            <p:nvPr/>
          </p:nvSpPr>
          <p:spPr bwMode="auto">
            <a:xfrm>
              <a:off x="4296" y="2016"/>
              <a:ext cx="64" cy="59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5" name="Line 217"/>
            <p:cNvSpPr>
              <a:spLocks noChangeShapeType="1"/>
            </p:cNvSpPr>
            <p:nvPr/>
          </p:nvSpPr>
          <p:spPr bwMode="auto">
            <a:xfrm>
              <a:off x="4496" y="2016"/>
              <a:ext cx="80" cy="53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6" name="Line 218"/>
            <p:cNvSpPr>
              <a:spLocks noChangeShapeType="1"/>
            </p:cNvSpPr>
            <p:nvPr/>
          </p:nvSpPr>
          <p:spPr bwMode="auto">
            <a:xfrm>
              <a:off x="4712" y="2032"/>
              <a:ext cx="56" cy="47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7" name="Line 219"/>
            <p:cNvSpPr>
              <a:spLocks noChangeShapeType="1"/>
            </p:cNvSpPr>
            <p:nvPr/>
          </p:nvSpPr>
          <p:spPr bwMode="auto">
            <a:xfrm>
              <a:off x="4888" y="2016"/>
              <a:ext cx="72" cy="48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8" name="Line 220"/>
            <p:cNvSpPr>
              <a:spLocks noChangeShapeType="1"/>
            </p:cNvSpPr>
            <p:nvPr/>
          </p:nvSpPr>
          <p:spPr bwMode="auto">
            <a:xfrm>
              <a:off x="5072" y="2072"/>
              <a:ext cx="64" cy="384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49" name="Line 221"/>
            <p:cNvSpPr>
              <a:spLocks noChangeShapeType="1"/>
            </p:cNvSpPr>
            <p:nvPr/>
          </p:nvSpPr>
          <p:spPr bwMode="auto">
            <a:xfrm flipH="1">
              <a:off x="4008" y="1920"/>
              <a:ext cx="72" cy="77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50" name="Line 222"/>
            <p:cNvSpPr>
              <a:spLocks noChangeShapeType="1"/>
            </p:cNvSpPr>
            <p:nvPr/>
          </p:nvSpPr>
          <p:spPr bwMode="auto">
            <a:xfrm flipH="1">
              <a:off x="4200" y="1984"/>
              <a:ext cx="72" cy="64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51" name="Line 223"/>
            <p:cNvSpPr>
              <a:spLocks noChangeShapeType="1"/>
            </p:cNvSpPr>
            <p:nvPr/>
          </p:nvSpPr>
          <p:spPr bwMode="auto">
            <a:xfrm flipH="1">
              <a:off x="4392" y="2016"/>
              <a:ext cx="72" cy="60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52" name="Line 224"/>
            <p:cNvSpPr>
              <a:spLocks noChangeShapeType="1"/>
            </p:cNvSpPr>
            <p:nvPr/>
          </p:nvSpPr>
          <p:spPr bwMode="auto">
            <a:xfrm flipH="1">
              <a:off x="4600" y="2032"/>
              <a:ext cx="88" cy="512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53" name="Line 225"/>
            <p:cNvSpPr>
              <a:spLocks noChangeShapeType="1"/>
            </p:cNvSpPr>
            <p:nvPr/>
          </p:nvSpPr>
          <p:spPr bwMode="auto">
            <a:xfrm flipH="1">
              <a:off x="4776" y="2032"/>
              <a:ext cx="88" cy="49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54" name="Line 226"/>
            <p:cNvSpPr>
              <a:spLocks noChangeShapeType="1"/>
            </p:cNvSpPr>
            <p:nvPr/>
          </p:nvSpPr>
          <p:spPr bwMode="auto">
            <a:xfrm flipH="1">
              <a:off x="4968" y="2072"/>
              <a:ext cx="88" cy="448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55" name="Line 227"/>
            <p:cNvSpPr>
              <a:spLocks noChangeShapeType="1"/>
            </p:cNvSpPr>
            <p:nvPr/>
          </p:nvSpPr>
          <p:spPr bwMode="auto">
            <a:xfrm>
              <a:off x="5232" y="2112"/>
              <a:ext cx="56" cy="29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56" name="Line 228"/>
            <p:cNvSpPr>
              <a:spLocks noChangeShapeType="1"/>
            </p:cNvSpPr>
            <p:nvPr/>
          </p:nvSpPr>
          <p:spPr bwMode="auto">
            <a:xfrm flipH="1">
              <a:off x="5152" y="2112"/>
              <a:ext cx="80" cy="32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57" name="Line 229"/>
            <p:cNvSpPr>
              <a:spLocks noChangeShapeType="1"/>
            </p:cNvSpPr>
            <p:nvPr/>
          </p:nvSpPr>
          <p:spPr bwMode="auto">
            <a:xfrm flipH="1">
              <a:off x="5296" y="2144"/>
              <a:ext cx="64" cy="256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058" name="Line 230"/>
            <p:cNvSpPr>
              <a:spLocks noChangeShapeType="1"/>
            </p:cNvSpPr>
            <p:nvPr/>
          </p:nvSpPr>
          <p:spPr bwMode="auto">
            <a:xfrm>
              <a:off x="5376" y="2152"/>
              <a:ext cx="32" cy="20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0981" name="Rectangle 232"/>
          <p:cNvSpPr>
            <a:spLocks noChangeArrowheads="1"/>
          </p:cNvSpPr>
          <p:nvPr/>
        </p:nvSpPr>
        <p:spPr bwMode="auto">
          <a:xfrm>
            <a:off x="8382000" y="2236787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40982" name="Rectangle 233"/>
          <p:cNvSpPr>
            <a:spLocks noChangeArrowheads="1"/>
          </p:cNvSpPr>
          <p:nvPr/>
        </p:nvSpPr>
        <p:spPr bwMode="auto">
          <a:xfrm>
            <a:off x="8382000" y="4446587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40983" name="Rectangle 234"/>
          <p:cNvSpPr>
            <a:spLocks noChangeArrowheads="1"/>
          </p:cNvSpPr>
          <p:nvPr/>
        </p:nvSpPr>
        <p:spPr bwMode="auto">
          <a:xfrm>
            <a:off x="8382000" y="6199187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40984" name="Line 235"/>
          <p:cNvSpPr>
            <a:spLocks noChangeShapeType="1"/>
          </p:cNvSpPr>
          <p:nvPr/>
        </p:nvSpPr>
        <p:spPr bwMode="auto">
          <a:xfrm flipH="1" flipV="1">
            <a:off x="1589088" y="2744788"/>
            <a:ext cx="742950" cy="412750"/>
          </a:xfrm>
          <a:prstGeom prst="line">
            <a:avLst/>
          </a:prstGeom>
          <a:noFill/>
          <a:ln w="127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40985" name="Line 236"/>
          <p:cNvSpPr>
            <a:spLocks noChangeShapeType="1"/>
          </p:cNvSpPr>
          <p:nvPr/>
        </p:nvSpPr>
        <p:spPr bwMode="auto">
          <a:xfrm flipV="1">
            <a:off x="527050" y="3429000"/>
            <a:ext cx="2297113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40986" name="Line 237"/>
          <p:cNvSpPr>
            <a:spLocks noChangeShapeType="1"/>
          </p:cNvSpPr>
          <p:nvPr/>
        </p:nvSpPr>
        <p:spPr bwMode="auto">
          <a:xfrm flipV="1">
            <a:off x="1574800" y="1889125"/>
            <a:ext cx="0" cy="2224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40987" name="Rectangle 238"/>
          <p:cNvSpPr>
            <a:spLocks noChangeArrowheads="1"/>
          </p:cNvSpPr>
          <p:nvPr/>
        </p:nvSpPr>
        <p:spPr bwMode="auto">
          <a:xfrm>
            <a:off x="2787650" y="4826000"/>
            <a:ext cx="28733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8" tIns="28575" rIns="71438" bIns="28575">
            <a:spAutoFit/>
          </a:bodyPr>
          <a:lstStyle>
            <a:lvl1pPr defTabSz="1023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239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239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239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239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Helvetica" panose="020B0604020202020204" pitchFamily="34" charset="0"/>
              </a:rPr>
              <a:t>x</a:t>
            </a:r>
          </a:p>
        </p:txBody>
      </p:sp>
      <p:sp>
        <p:nvSpPr>
          <p:cNvPr id="40988" name="Rectangle 239"/>
          <p:cNvSpPr>
            <a:spLocks noChangeArrowheads="1"/>
          </p:cNvSpPr>
          <p:nvPr/>
        </p:nvSpPr>
        <p:spPr bwMode="auto">
          <a:xfrm>
            <a:off x="334963" y="4416425"/>
            <a:ext cx="2873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8" tIns="28575" rIns="71438" bIns="28575">
            <a:spAutoFit/>
          </a:bodyPr>
          <a:lstStyle>
            <a:lvl1pPr defTabSz="1023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239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239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239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239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Helvetica" panose="020B0604020202020204" pitchFamily="34" charset="0"/>
              </a:rPr>
              <a:t>y</a:t>
            </a:r>
          </a:p>
        </p:txBody>
      </p:sp>
      <p:sp>
        <p:nvSpPr>
          <p:cNvPr id="40989" name="Rectangle 240"/>
          <p:cNvSpPr>
            <a:spLocks noChangeArrowheads="1"/>
          </p:cNvSpPr>
          <p:nvPr/>
        </p:nvSpPr>
        <p:spPr bwMode="auto">
          <a:xfrm>
            <a:off x="1295400" y="1600200"/>
            <a:ext cx="27305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1438" tIns="28575" rIns="71438" bIns="28575">
            <a:spAutoFit/>
          </a:bodyPr>
          <a:lstStyle>
            <a:lvl1pPr defTabSz="10239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239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239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239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239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239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Helvetica" panose="020B0604020202020204" pitchFamily="34" charset="0"/>
              </a:rPr>
              <a:t>z</a:t>
            </a:r>
          </a:p>
        </p:txBody>
      </p:sp>
      <p:sp>
        <p:nvSpPr>
          <p:cNvPr id="40990" name="Line 241"/>
          <p:cNvSpPr>
            <a:spLocks noChangeShapeType="1"/>
          </p:cNvSpPr>
          <p:nvPr/>
        </p:nvSpPr>
        <p:spPr bwMode="auto">
          <a:xfrm flipV="1">
            <a:off x="1627989" y="3173413"/>
            <a:ext cx="769280" cy="94615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headEnd/>
            <a:tailEnd type="triangl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s-AR"/>
          </a:p>
        </p:txBody>
      </p:sp>
      <p:pic>
        <p:nvPicPr>
          <p:cNvPr id="40991" name="Picture 24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387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2" name="Line 243"/>
          <p:cNvSpPr>
            <a:spLocks noChangeShapeType="1"/>
          </p:cNvSpPr>
          <p:nvPr/>
        </p:nvSpPr>
        <p:spPr bwMode="auto">
          <a:xfrm>
            <a:off x="2332038" y="3222625"/>
            <a:ext cx="0" cy="1296988"/>
          </a:xfrm>
          <a:prstGeom prst="line">
            <a:avLst/>
          </a:prstGeom>
          <a:noFill/>
          <a:ln w="12700">
            <a:solidFill>
              <a:srgbClr val="FF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40993" name="Line 244"/>
          <p:cNvSpPr>
            <a:spLocks noChangeShapeType="1"/>
          </p:cNvSpPr>
          <p:nvPr/>
        </p:nvSpPr>
        <p:spPr bwMode="auto">
          <a:xfrm>
            <a:off x="381000" y="3352800"/>
            <a:ext cx="2382838" cy="14398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40994" name="Rectangle 245"/>
          <p:cNvSpPr>
            <a:spLocks noChangeArrowheads="1"/>
          </p:cNvSpPr>
          <p:nvPr/>
        </p:nvSpPr>
        <p:spPr bwMode="auto">
          <a:xfrm>
            <a:off x="1524000" y="4419600"/>
            <a:ext cx="7620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M</a:t>
            </a:r>
            <a:r>
              <a:rPr lang="en-US" altLang="en-US" sz="2400" b="1" baseline="-25000">
                <a:latin typeface="Arial" panose="020B0604020202020204" pitchFamily="34" charset="0"/>
              </a:rPr>
              <a:t>xy</a:t>
            </a:r>
            <a:endParaRPr lang="en-US" altLang="en-US" sz="2000" b="1" baseline="-25000">
              <a:latin typeface="Arial" panose="020B0604020202020204" pitchFamily="34" charset="0"/>
            </a:endParaRPr>
          </a:p>
        </p:txBody>
      </p:sp>
      <p:sp>
        <p:nvSpPr>
          <p:cNvPr id="40995" name="Rectangle 246"/>
          <p:cNvSpPr>
            <a:spLocks noChangeArrowheads="1"/>
          </p:cNvSpPr>
          <p:nvPr/>
        </p:nvSpPr>
        <p:spPr bwMode="auto">
          <a:xfrm>
            <a:off x="1066800" y="3011488"/>
            <a:ext cx="6858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M</a:t>
            </a:r>
            <a:r>
              <a:rPr lang="en-US" altLang="en-US" sz="2400" b="1" baseline="-25000">
                <a:latin typeface="Arial" panose="020B0604020202020204" pitchFamily="34" charset="0"/>
              </a:rPr>
              <a:t>z</a:t>
            </a:r>
          </a:p>
        </p:txBody>
      </p:sp>
      <p:sp>
        <p:nvSpPr>
          <p:cNvPr id="40996" name="Line 247"/>
          <p:cNvSpPr>
            <a:spLocks noChangeShapeType="1"/>
          </p:cNvSpPr>
          <p:nvPr/>
        </p:nvSpPr>
        <p:spPr bwMode="auto">
          <a:xfrm>
            <a:off x="1600200" y="4114800"/>
            <a:ext cx="744538" cy="392113"/>
          </a:xfrm>
          <a:prstGeom prst="line">
            <a:avLst/>
          </a:prstGeom>
          <a:ln w="76200">
            <a:solidFill>
              <a:srgbClr val="C00000"/>
            </a:solidFill>
            <a:headEnd/>
            <a:tailEnd type="triangl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s-AR"/>
          </a:p>
        </p:txBody>
      </p:sp>
      <p:sp>
        <p:nvSpPr>
          <p:cNvPr id="40997" name="Line 248"/>
          <p:cNvSpPr>
            <a:spLocks noChangeShapeType="1"/>
          </p:cNvSpPr>
          <p:nvPr/>
        </p:nvSpPr>
        <p:spPr bwMode="auto">
          <a:xfrm flipV="1">
            <a:off x="1600200" y="2819400"/>
            <a:ext cx="0" cy="1279525"/>
          </a:xfrm>
          <a:prstGeom prst="line">
            <a:avLst/>
          </a:prstGeom>
          <a:ln w="76200">
            <a:solidFill>
              <a:srgbClr val="0070C0"/>
            </a:solidFill>
            <a:headEnd/>
            <a:tailEnd type="triangl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s-AR"/>
          </a:p>
        </p:txBody>
      </p:sp>
      <p:sp>
        <p:nvSpPr>
          <p:cNvPr id="40998" name="Rectangle 249"/>
          <p:cNvSpPr>
            <a:spLocks noChangeArrowheads="1"/>
          </p:cNvSpPr>
          <p:nvPr/>
        </p:nvSpPr>
        <p:spPr bwMode="auto">
          <a:xfrm>
            <a:off x="120604" y="5318035"/>
            <a:ext cx="4680747" cy="10038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M:</a:t>
            </a:r>
            <a:r>
              <a:rPr lang="en-US" altLang="en-US" sz="1800" b="1" dirty="0" smtClean="0">
                <a:solidFill>
                  <a:srgbClr val="385D8A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magnetization rotated by RF pulse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 err="1" smtClean="0">
                <a:solidFill>
                  <a:srgbClr val="385D8A"/>
                </a:solidFill>
                <a:latin typeface="Arial" panose="020B0604020202020204" pitchFamily="34" charset="0"/>
              </a:rPr>
              <a:t>M</a:t>
            </a:r>
            <a:r>
              <a:rPr lang="en-US" altLang="en-US" sz="1800" b="1" baseline="-25000" dirty="0" err="1" smtClean="0">
                <a:solidFill>
                  <a:srgbClr val="385D8A"/>
                </a:solidFill>
                <a:latin typeface="Arial" panose="020B0604020202020204" pitchFamily="34" charset="0"/>
              </a:rPr>
              <a:t>z</a:t>
            </a:r>
            <a:r>
              <a:rPr lang="en-US" altLang="en-US" sz="1800" b="1" baseline="-25000" dirty="0" smtClean="0">
                <a:solidFill>
                  <a:srgbClr val="385D8A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rgbClr val="385D8A"/>
                </a:solidFill>
                <a:latin typeface="Arial" panose="020B0604020202020204" pitchFamily="34" charset="0"/>
              </a:rPr>
              <a:t>= M cos(</a:t>
            </a:r>
            <a:r>
              <a:rPr lang="en-US" altLang="en-US" sz="1800" b="1" dirty="0">
                <a:solidFill>
                  <a:srgbClr val="385D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en-US" sz="1800" b="1" dirty="0" smtClean="0">
                <a:solidFill>
                  <a:srgbClr val="385D8A"/>
                </a:solidFill>
                <a:latin typeface="Arial" panose="020B0604020202020204" pitchFamily="34" charset="0"/>
              </a:rPr>
              <a:t>), longitudinal magnetization</a:t>
            </a:r>
            <a:endParaRPr lang="en-US" altLang="en-US" sz="1800" b="1" dirty="0">
              <a:solidFill>
                <a:srgbClr val="385D8A"/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C00000"/>
                </a:solidFill>
                <a:latin typeface="Arial" panose="020B0604020202020204" pitchFamily="34" charset="0"/>
              </a:rPr>
              <a:t>M</a:t>
            </a:r>
            <a:r>
              <a:rPr lang="en-US" altLang="en-US" sz="1800" b="1" baseline="-25000" dirty="0" err="1">
                <a:solidFill>
                  <a:srgbClr val="C00000"/>
                </a:solidFill>
                <a:latin typeface="Arial" panose="020B0604020202020204" pitchFamily="34" charset="0"/>
              </a:rPr>
              <a:t>xy</a:t>
            </a: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 = M sin(</a:t>
            </a: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en-US" sz="1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transverse magnetization</a:t>
            </a:r>
            <a:endParaRPr lang="en-US" altLang="en-US" sz="1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9" name="Rectangle 250"/>
          <p:cNvSpPr>
            <a:spLocks noChangeArrowheads="1"/>
          </p:cNvSpPr>
          <p:nvPr/>
        </p:nvSpPr>
        <p:spPr bwMode="auto">
          <a:xfrm>
            <a:off x="1599476" y="3370116"/>
            <a:ext cx="360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alt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0" name="Rectangle 251"/>
          <p:cNvSpPr>
            <a:spLocks noChangeArrowheads="1"/>
          </p:cNvSpPr>
          <p:nvPr/>
        </p:nvSpPr>
        <p:spPr bwMode="auto">
          <a:xfrm>
            <a:off x="1676400" y="1616075"/>
            <a:ext cx="2066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RF excitation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flip angle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it-IT" sz="24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1001" name="Rectangle 252"/>
          <p:cNvSpPr>
            <a:spLocks noChangeArrowheads="1"/>
          </p:cNvSpPr>
          <p:nvPr/>
        </p:nvSpPr>
        <p:spPr bwMode="auto">
          <a:xfrm>
            <a:off x="6019800" y="3640137"/>
            <a:ext cx="3014663" cy="711200"/>
          </a:xfrm>
          <a:prstGeom prst="rect">
            <a:avLst/>
          </a:prstGeom>
          <a:solidFill>
            <a:schemeClr val="tx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Mz: exponential recovery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1"/>
                </a:solidFill>
                <a:latin typeface="Arial" panose="020B0604020202020204" pitchFamily="34" charset="0"/>
              </a:rPr>
              <a:t>(relaxation time T1)</a:t>
            </a:r>
          </a:p>
        </p:txBody>
      </p:sp>
      <p:sp>
        <p:nvSpPr>
          <p:cNvPr id="41002" name="Rectangle 253"/>
          <p:cNvSpPr>
            <a:spLocks noChangeArrowheads="1"/>
          </p:cNvSpPr>
          <p:nvPr/>
        </p:nvSpPr>
        <p:spPr bwMode="auto">
          <a:xfrm>
            <a:off x="5943600" y="5072062"/>
            <a:ext cx="3041650" cy="711200"/>
          </a:xfrm>
          <a:prstGeom prst="rect">
            <a:avLst/>
          </a:prstGeom>
          <a:solidFill>
            <a:schemeClr val="tx1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Mxy: exponential decay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1"/>
                </a:solidFill>
                <a:latin typeface="Arial" panose="020B0604020202020204" pitchFamily="34" charset="0"/>
              </a:rPr>
              <a:t>(relaxation times T2, T2*)</a:t>
            </a:r>
          </a:p>
        </p:txBody>
      </p:sp>
      <p:sp>
        <p:nvSpPr>
          <p:cNvPr id="41003" name="Text Box 254"/>
          <p:cNvSpPr txBox="1">
            <a:spLocks noChangeArrowheads="1"/>
          </p:cNvSpPr>
          <p:nvPr/>
        </p:nvSpPr>
        <p:spPr bwMode="auto">
          <a:xfrm>
            <a:off x="7483990" y="2620051"/>
            <a:ext cx="1392237" cy="420688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Symbol" panose="05050102010706020507" pitchFamily="18" charset="2"/>
              </a:rPr>
              <a:t>w</a:t>
            </a:r>
            <a:r>
              <a:rPr lang="en-US" altLang="it-IT" sz="2400" baseline="-25000" dirty="0">
                <a:latin typeface="Symbol" panose="05050102010706020507" pitchFamily="18" charset="2"/>
              </a:rPr>
              <a:t>o</a:t>
            </a:r>
            <a:r>
              <a:rPr lang="en-US" altLang="it-IT" sz="2400" dirty="0">
                <a:latin typeface="Arial" panose="020B0604020202020204" pitchFamily="34" charset="0"/>
              </a:rPr>
              <a:t> = </a:t>
            </a:r>
            <a:r>
              <a:rPr lang="en-US" altLang="it-IT" sz="2400" dirty="0">
                <a:latin typeface="Symbol" panose="05050102010706020507" pitchFamily="18" charset="2"/>
              </a:rPr>
              <a:t></a:t>
            </a:r>
            <a:r>
              <a:rPr lang="en-US" altLang="it-IT" sz="2400" dirty="0">
                <a:latin typeface="Arial" panose="020B0604020202020204" pitchFamily="34" charset="0"/>
              </a:rPr>
              <a:t> B</a:t>
            </a:r>
            <a:r>
              <a:rPr lang="en-US" altLang="it-IT" sz="2400" baseline="-25000" dirty="0">
                <a:latin typeface="Symbol" panose="05050102010706020507" pitchFamily="18" charset="2"/>
              </a:rPr>
              <a:t>o</a:t>
            </a:r>
          </a:p>
        </p:txBody>
      </p:sp>
      <p:sp>
        <p:nvSpPr>
          <p:cNvPr id="253" name="Rettangolo 2"/>
          <p:cNvSpPr/>
          <p:nvPr/>
        </p:nvSpPr>
        <p:spPr>
          <a:xfrm>
            <a:off x="0" y="0"/>
            <a:ext cx="9176544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Relaxation of magnetization to equilibrium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5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6" name="Rectangle 12"/>
          <p:cNvSpPr>
            <a:spLocks noChangeArrowheads="1"/>
          </p:cNvSpPr>
          <p:nvPr/>
        </p:nvSpPr>
        <p:spPr bwMode="auto">
          <a:xfrm>
            <a:off x="8206769" y="918575"/>
            <a:ext cx="551432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latin typeface="Arial" panose="020B0604020202020204" pitchFamily="34" charset="0"/>
              </a:rPr>
              <a:t>time</a:t>
            </a:r>
            <a:endParaRPr lang="en-US" altLang="en-US" sz="1400" b="1" dirty="0">
              <a:latin typeface="Arial" panose="020B0604020202020204" pitchFamily="34" charset="0"/>
            </a:endParaRPr>
          </a:p>
        </p:txBody>
      </p:sp>
      <p:sp>
        <p:nvSpPr>
          <p:cNvPr id="257" name="Rectangle 12"/>
          <p:cNvSpPr>
            <a:spLocks noChangeArrowheads="1"/>
          </p:cNvSpPr>
          <p:nvPr/>
        </p:nvSpPr>
        <p:spPr bwMode="auto">
          <a:xfrm>
            <a:off x="8245985" y="1922288"/>
            <a:ext cx="551432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latin typeface="Arial" panose="020B0604020202020204" pitchFamily="34" charset="0"/>
              </a:rPr>
              <a:t>time</a:t>
            </a:r>
            <a:endParaRPr lang="en-US" altLang="en-US" sz="1400" b="1" dirty="0">
              <a:latin typeface="Arial" panose="020B0604020202020204" pitchFamily="34" charset="0"/>
            </a:endParaRPr>
          </a:p>
        </p:txBody>
      </p:sp>
      <p:sp>
        <p:nvSpPr>
          <p:cNvPr id="258" name="Rectangle 12"/>
          <p:cNvSpPr>
            <a:spLocks noChangeArrowheads="1"/>
          </p:cNvSpPr>
          <p:nvPr/>
        </p:nvSpPr>
        <p:spPr bwMode="auto">
          <a:xfrm>
            <a:off x="8324795" y="4355763"/>
            <a:ext cx="551432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latin typeface="Arial" panose="020B0604020202020204" pitchFamily="34" charset="0"/>
              </a:rPr>
              <a:t>time</a:t>
            </a:r>
            <a:endParaRPr lang="en-US" altLang="en-US" sz="1400" b="1" dirty="0">
              <a:latin typeface="Arial" panose="020B0604020202020204" pitchFamily="34" charset="0"/>
            </a:endParaRPr>
          </a:p>
        </p:txBody>
      </p:sp>
      <p:sp>
        <p:nvSpPr>
          <p:cNvPr id="259" name="Rectangle 12"/>
          <p:cNvSpPr>
            <a:spLocks noChangeArrowheads="1"/>
          </p:cNvSpPr>
          <p:nvPr/>
        </p:nvSpPr>
        <p:spPr bwMode="auto">
          <a:xfrm>
            <a:off x="8325161" y="5936113"/>
            <a:ext cx="551432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latin typeface="Arial" panose="020B0604020202020204" pitchFamily="34" charset="0"/>
              </a:rPr>
              <a:t>time</a:t>
            </a:r>
            <a:endParaRPr lang="en-US" altLang="en-US" sz="1400" b="1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69364" y="2913618"/>
            <a:ext cx="3978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M</a:t>
            </a:r>
            <a:endParaRPr lang="es-AR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8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573213"/>
            <a:ext cx="815657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6"/>
          <p:cNvSpPr txBox="1">
            <a:spLocks noChangeArrowheads="1"/>
          </p:cNvSpPr>
          <p:nvPr/>
        </p:nvSpPr>
        <p:spPr bwMode="auto">
          <a:xfrm>
            <a:off x="3657600" y="5761945"/>
            <a:ext cx="2289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000" i="1" dirty="0">
                <a:solidFill>
                  <a:schemeClr val="bg1"/>
                </a:solidFill>
              </a:rPr>
              <a:t>From Mike Moseley</a:t>
            </a:r>
            <a:endParaRPr lang="es-AR" altLang="es-AR" sz="2000" i="1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230313" y="976313"/>
            <a:ext cx="68230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850" tIns="28575" rIns="69850" bIns="28575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en-US" sz="2400" b="1" kern="0" dirty="0" smtClean="0">
                <a:solidFill>
                  <a:schemeClr val="tx1"/>
                </a:solidFill>
                <a:latin typeface="Arial" panose="020B0604020202020204" pitchFamily="34" charset="0"/>
              </a:rPr>
              <a:t>T1 and T2 reflect the local tissue environment</a:t>
            </a:r>
          </a:p>
        </p:txBody>
      </p:sp>
      <p:sp>
        <p:nvSpPr>
          <p:cNvPr id="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Why are relaxation times so important?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62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16"/>
          <a:stretch>
            <a:fillRect/>
          </a:stretch>
        </p:blipFill>
        <p:spPr bwMode="auto">
          <a:xfrm>
            <a:off x="668338" y="1101725"/>
            <a:ext cx="7848600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6315075" y="2738438"/>
            <a:ext cx="2289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000" i="1">
                <a:solidFill>
                  <a:schemeClr val="bg1"/>
                </a:solidFill>
              </a:rPr>
              <a:t>From Mike Moseley</a:t>
            </a:r>
            <a:endParaRPr lang="es-AR" altLang="es-AR" sz="2000" i="1">
              <a:solidFill>
                <a:schemeClr val="bg1"/>
              </a:solidFill>
            </a:endParaRPr>
          </a:p>
        </p:txBody>
      </p:sp>
      <p:sp>
        <p:nvSpPr>
          <p:cNvPr id="43014" name="TextBox 1"/>
          <p:cNvSpPr txBox="1">
            <a:spLocks noChangeArrowheads="1"/>
          </p:cNvSpPr>
          <p:nvPr/>
        </p:nvSpPr>
        <p:spPr bwMode="auto">
          <a:xfrm>
            <a:off x="1190625" y="3370263"/>
            <a:ext cx="6803657" cy="163121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s-AR" sz="2000" b="1" dirty="0">
                <a:solidFill>
                  <a:srgbClr val="D2A000"/>
                </a:solidFill>
              </a:rPr>
              <a:t>T1 relaxation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>
                <a:solidFill>
                  <a:srgbClr val="D2A000"/>
                </a:solidFill>
              </a:rPr>
              <a:t>Related to water </a:t>
            </a:r>
            <a:r>
              <a:rPr lang="en-US" altLang="es-AR" sz="2000" b="1" u="sng" dirty="0">
                <a:solidFill>
                  <a:srgbClr val="D2A000"/>
                </a:solidFill>
              </a:rPr>
              <a:t>rotational times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>
                <a:solidFill>
                  <a:srgbClr val="D2A000"/>
                </a:solidFill>
              </a:rPr>
              <a:t>Free protons (cerebral spinal fluid) -&gt; long T1 relaxation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>
                <a:solidFill>
                  <a:srgbClr val="D2A000"/>
                </a:solidFill>
              </a:rPr>
              <a:t>Bound protons (myelin water) -&gt; short T1 </a:t>
            </a:r>
            <a:r>
              <a:rPr lang="en-US" altLang="es-AR" sz="2000" dirty="0" smtClean="0">
                <a:solidFill>
                  <a:srgbClr val="D2A000"/>
                </a:solidFill>
              </a:rPr>
              <a:t>relaxation</a:t>
            </a:r>
            <a:endParaRPr lang="en-US" altLang="es-AR" sz="2000" b="1" dirty="0" smtClean="0">
              <a:solidFill>
                <a:srgbClr val="FFFF00"/>
              </a:solidFill>
            </a:endParaRP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altLang="es-AR" sz="2000" dirty="0">
              <a:solidFill>
                <a:srgbClr val="D2A000"/>
              </a:solidFill>
            </a:endParaRPr>
          </a:p>
        </p:txBody>
      </p:sp>
      <p:sp>
        <p:nvSpPr>
          <p:cNvPr id="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do relaxation times actually mean?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42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16"/>
          <a:stretch>
            <a:fillRect/>
          </a:stretch>
        </p:blipFill>
        <p:spPr bwMode="auto">
          <a:xfrm>
            <a:off x="668338" y="1101725"/>
            <a:ext cx="7848600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6315075" y="2738438"/>
            <a:ext cx="2289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000" i="1">
                <a:solidFill>
                  <a:schemeClr val="bg1"/>
                </a:solidFill>
              </a:rPr>
              <a:t>From Mike Moseley</a:t>
            </a:r>
            <a:endParaRPr lang="es-AR" altLang="es-AR" sz="2000" i="1">
              <a:solidFill>
                <a:schemeClr val="bg1"/>
              </a:solidFill>
            </a:endParaRPr>
          </a:p>
        </p:txBody>
      </p:sp>
      <p:sp>
        <p:nvSpPr>
          <p:cNvPr id="43014" name="TextBox 1"/>
          <p:cNvSpPr txBox="1">
            <a:spLocks noChangeArrowheads="1"/>
          </p:cNvSpPr>
          <p:nvPr/>
        </p:nvSpPr>
        <p:spPr bwMode="auto">
          <a:xfrm>
            <a:off x="1190625" y="3370263"/>
            <a:ext cx="6803657" cy="30162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s-AR" sz="2000" b="1" dirty="0">
                <a:solidFill>
                  <a:srgbClr val="D2A000"/>
                </a:solidFill>
              </a:rPr>
              <a:t>T1 relaxation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>
                <a:solidFill>
                  <a:srgbClr val="D2A000"/>
                </a:solidFill>
              </a:rPr>
              <a:t>Related to water </a:t>
            </a:r>
            <a:r>
              <a:rPr lang="en-US" altLang="es-AR" sz="2000" b="1" u="sng" dirty="0">
                <a:solidFill>
                  <a:srgbClr val="D2A000"/>
                </a:solidFill>
              </a:rPr>
              <a:t>rotational times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>
                <a:solidFill>
                  <a:srgbClr val="D2A000"/>
                </a:solidFill>
              </a:rPr>
              <a:t>Free protons (cerebral spinal fluid) -&gt; long T1 relaxation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>
                <a:solidFill>
                  <a:srgbClr val="D2A000"/>
                </a:solidFill>
              </a:rPr>
              <a:t>Bound protons (myelin water) -&gt; short T1 relaxation</a:t>
            </a:r>
          </a:p>
          <a:p>
            <a:pPr>
              <a:spcBef>
                <a:spcPts val="600"/>
              </a:spcBef>
            </a:pPr>
            <a:endParaRPr lang="en-US" altLang="es-AR" sz="2000" b="1" dirty="0">
              <a:solidFill>
                <a:srgbClr val="FFFF00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es-AR" sz="2000" b="1" dirty="0">
                <a:solidFill>
                  <a:srgbClr val="FFFF00"/>
                </a:solidFill>
              </a:rPr>
              <a:t>T2 relaxation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>
                <a:solidFill>
                  <a:srgbClr val="FFFF00"/>
                </a:solidFill>
              </a:rPr>
              <a:t>Related to water </a:t>
            </a:r>
            <a:r>
              <a:rPr lang="en-US" altLang="es-AR" sz="2000" b="1" u="sng" dirty="0">
                <a:solidFill>
                  <a:srgbClr val="FFFF00"/>
                </a:solidFill>
              </a:rPr>
              <a:t>translational (diffusion) times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>
                <a:solidFill>
                  <a:srgbClr val="FFFF00"/>
                </a:solidFill>
              </a:rPr>
              <a:t>Free protons (cerebral spinal fluid) -&gt; long T2 relaxation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>
                <a:solidFill>
                  <a:srgbClr val="FFFF00"/>
                </a:solidFill>
              </a:rPr>
              <a:t>Bound protons (myelin water) -&gt; short T2 </a:t>
            </a:r>
            <a:r>
              <a:rPr lang="en-US" altLang="es-AR" sz="2000" dirty="0" smtClean="0">
                <a:solidFill>
                  <a:srgbClr val="FFFF00"/>
                </a:solidFill>
              </a:rPr>
              <a:t>relaxation</a:t>
            </a:r>
            <a:endParaRPr lang="it-IT" altLang="es-AR" sz="2000" dirty="0">
              <a:solidFill>
                <a:srgbClr val="FFFF00"/>
              </a:solidFill>
            </a:endParaRPr>
          </a:p>
        </p:txBody>
      </p:sp>
      <p:sp>
        <p:nvSpPr>
          <p:cNvPr id="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do relaxation times actually mean?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8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6"/>
          <p:cNvSpPr txBox="1">
            <a:spLocks noChangeArrowheads="1"/>
          </p:cNvSpPr>
          <p:nvPr/>
        </p:nvSpPr>
        <p:spPr bwMode="auto">
          <a:xfrm>
            <a:off x="6315075" y="2738438"/>
            <a:ext cx="2289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000" i="1">
                <a:solidFill>
                  <a:schemeClr val="bg1"/>
                </a:solidFill>
              </a:rPr>
              <a:t>From Mike Moseley</a:t>
            </a:r>
            <a:endParaRPr lang="es-AR" altLang="es-AR" sz="2000" i="1">
              <a:solidFill>
                <a:schemeClr val="bg1"/>
              </a:solidFill>
            </a:endParaRPr>
          </a:p>
        </p:txBody>
      </p:sp>
      <p:pic>
        <p:nvPicPr>
          <p:cNvPr id="4403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16" b="50000"/>
          <a:stretch>
            <a:fillRect/>
          </a:stretch>
        </p:blipFill>
        <p:spPr bwMode="auto">
          <a:xfrm>
            <a:off x="415925" y="1335088"/>
            <a:ext cx="83121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Box 8"/>
          <p:cNvSpPr txBox="1">
            <a:spLocks noChangeArrowheads="1"/>
          </p:cNvSpPr>
          <p:nvPr/>
        </p:nvSpPr>
        <p:spPr bwMode="auto">
          <a:xfrm>
            <a:off x="679450" y="4364038"/>
            <a:ext cx="3506788" cy="13239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000" b="1">
                <a:solidFill>
                  <a:srgbClr val="D2A000"/>
                </a:solidFill>
              </a:rPr>
              <a:t>Brain tissue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>
                <a:solidFill>
                  <a:srgbClr val="D2A000"/>
                </a:solidFill>
              </a:rPr>
              <a:t>Bound protons</a:t>
            </a:r>
            <a:endParaRPr lang="en-US" altLang="es-AR" sz="2000" b="1">
              <a:solidFill>
                <a:srgbClr val="D2A000"/>
              </a:solidFill>
            </a:endParaRP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>
                <a:solidFill>
                  <a:srgbClr val="D2A000"/>
                </a:solidFill>
              </a:rPr>
              <a:t>Short T1 relaxation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>
                <a:solidFill>
                  <a:srgbClr val="D2A000"/>
                </a:solidFill>
              </a:rPr>
              <a:t>Short T2 relaxation</a:t>
            </a:r>
          </a:p>
        </p:txBody>
      </p:sp>
      <p:sp>
        <p:nvSpPr>
          <p:cNvPr id="44039" name="TextBox 9"/>
          <p:cNvSpPr txBox="1">
            <a:spLocks noChangeArrowheads="1"/>
          </p:cNvSpPr>
          <p:nvPr/>
        </p:nvSpPr>
        <p:spPr bwMode="auto">
          <a:xfrm>
            <a:off x="4787900" y="4338638"/>
            <a:ext cx="3884613" cy="13239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600"/>
              </a:spcBef>
              <a:buFontTx/>
              <a:buNone/>
            </a:pPr>
            <a:r>
              <a:rPr lang="en-US" altLang="es-AR" sz="2000" b="1">
                <a:solidFill>
                  <a:srgbClr val="FFFF00"/>
                </a:solidFill>
              </a:rPr>
              <a:t>Cerebral Spinal Fluid (CSF)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>
                <a:solidFill>
                  <a:srgbClr val="FFFF00"/>
                </a:solidFill>
              </a:rPr>
              <a:t>Free protons </a:t>
            </a:r>
            <a:endParaRPr lang="en-US" altLang="es-AR" sz="2000" b="1">
              <a:solidFill>
                <a:srgbClr val="FFFF00"/>
              </a:solidFill>
            </a:endParaRP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>
                <a:solidFill>
                  <a:srgbClr val="FFFF00"/>
                </a:solidFill>
              </a:rPr>
              <a:t>Long T1 relaxation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>
                <a:solidFill>
                  <a:srgbClr val="FFFF00"/>
                </a:solidFill>
              </a:rPr>
              <a:t>Long T2 relaxation</a:t>
            </a:r>
          </a:p>
        </p:txBody>
      </p:sp>
      <p:sp>
        <p:nvSpPr>
          <p:cNvPr id="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do relaxation times actually mean?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84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402050" y="1270915"/>
            <a:ext cx="22899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Image </a:t>
            </a:r>
            <a:r>
              <a:rPr lang="it-IT" dirty="0"/>
              <a:t>&amp; Contrast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3927" y="1600200"/>
            <a:ext cx="2087562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NMR Signal </a:t>
            </a:r>
            <a:r>
              <a:rPr lang="it-IT" dirty="0"/>
              <a:t>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4734" y="1981200"/>
            <a:ext cx="19022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Spatial encoding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gradients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Pulse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sequences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489" y="2260600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23135" y="1608843"/>
            <a:ext cx="20891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Safety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2293203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9229" y="4490151"/>
            <a:ext cx="230505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Structural MRI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33872" y="4534491"/>
            <a:ext cx="2129128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Functional MRI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2707876" y="3087462"/>
            <a:ext cx="792658" cy="53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81343" y="4238885"/>
            <a:ext cx="792162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554574" y="2740376"/>
            <a:ext cx="11093" cy="858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64163" y="4221163"/>
            <a:ext cx="818923" cy="47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402050" y="4923500"/>
            <a:ext cx="23050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Diffusion MRI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5255991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applications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65668" y="4191000"/>
            <a:ext cx="6332" cy="42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20514" y="3012107"/>
            <a:ext cx="589728" cy="369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198" y="5686672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05247" y="5326714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Pre-processing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9" name="Picture 2" descr="http://www.wired.com/wp-content/uploads/2014/07/brain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6722" r="5535" b="10093"/>
          <a:stretch/>
        </p:blipFill>
        <p:spPr bwMode="auto">
          <a:xfrm>
            <a:off x="3213648" y="3241116"/>
            <a:ext cx="1322047" cy="10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isultati immagini per cartoon  mri sca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10" y="3250592"/>
            <a:ext cx="1337386" cy="1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28600" y="1092847"/>
            <a:ext cx="8610600" cy="206186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ounded Rectangle 2"/>
          <p:cNvSpPr/>
          <p:nvPr/>
        </p:nvSpPr>
        <p:spPr>
          <a:xfrm rot="20837969">
            <a:off x="63674" y="987989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1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5087" y="4368124"/>
            <a:ext cx="2930383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ounded Rectangle 31"/>
          <p:cNvSpPr/>
          <p:nvPr/>
        </p:nvSpPr>
        <p:spPr>
          <a:xfrm rot="20837969">
            <a:off x="77029" y="3887187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2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24200" y="4724400"/>
            <a:ext cx="2905704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ounded Rectangle 33"/>
          <p:cNvSpPr/>
          <p:nvPr/>
        </p:nvSpPr>
        <p:spPr>
          <a:xfrm>
            <a:off x="3830674" y="441960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3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05246" y="4397384"/>
            <a:ext cx="2888107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ounded Rectangle 35"/>
          <p:cNvSpPr/>
          <p:nvPr/>
        </p:nvSpPr>
        <p:spPr>
          <a:xfrm rot="563705">
            <a:off x="7616791" y="392501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4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Concept map for lectures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85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/>
      <p:bldP spid="12" grpId="0" animBg="1"/>
      <p:bldP spid="14" grpId="0" animBg="1"/>
      <p:bldP spid="20" grpId="0" animBg="1"/>
      <p:bldP spid="22" grpId="0"/>
      <p:bldP spid="27" grpId="0"/>
      <p:bldP spid="28" grpId="0"/>
      <p:bldP spid="2" grpId="0" animBg="1"/>
      <p:bldP spid="3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Line 3"/>
          <p:cNvSpPr>
            <a:spLocks noChangeShapeType="1"/>
          </p:cNvSpPr>
          <p:nvPr/>
        </p:nvSpPr>
        <p:spPr bwMode="auto">
          <a:xfrm flipV="1">
            <a:off x="2165350" y="5105400"/>
            <a:ext cx="5226050" cy="22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 flipH="1" flipV="1">
            <a:off x="2133600" y="3352800"/>
            <a:ext cx="15875" cy="1779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1066800" y="3657600"/>
            <a:ext cx="8302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Voltage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(Signal)</a:t>
            </a:r>
          </a:p>
        </p:txBody>
      </p:sp>
      <p:grpSp>
        <p:nvGrpSpPr>
          <p:cNvPr id="45062" name="Group 6"/>
          <p:cNvGrpSpPr>
            <a:grpSpLocks/>
          </p:cNvGrpSpPr>
          <p:nvPr/>
        </p:nvGrpSpPr>
        <p:grpSpPr bwMode="auto">
          <a:xfrm>
            <a:off x="2133600" y="3886200"/>
            <a:ext cx="4800600" cy="2382837"/>
            <a:chOff x="144" y="528"/>
            <a:chExt cx="5264" cy="3360"/>
          </a:xfrm>
        </p:grpSpPr>
        <p:sp>
          <p:nvSpPr>
            <p:cNvPr id="45421" name="Line 7"/>
            <p:cNvSpPr>
              <a:spLocks noChangeShapeType="1"/>
            </p:cNvSpPr>
            <p:nvPr/>
          </p:nvSpPr>
          <p:spPr bwMode="auto">
            <a:xfrm flipV="1">
              <a:off x="144" y="528"/>
              <a:ext cx="96" cy="1680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22" name="Line 8"/>
            <p:cNvSpPr>
              <a:spLocks noChangeShapeType="1"/>
            </p:cNvSpPr>
            <p:nvPr/>
          </p:nvSpPr>
          <p:spPr bwMode="auto">
            <a:xfrm>
              <a:off x="288" y="576"/>
              <a:ext cx="48" cy="331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23" name="Line 9"/>
            <p:cNvSpPr>
              <a:spLocks noChangeShapeType="1"/>
            </p:cNvSpPr>
            <p:nvPr/>
          </p:nvSpPr>
          <p:spPr bwMode="auto">
            <a:xfrm>
              <a:off x="480" y="720"/>
              <a:ext cx="48" cy="307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24" name="Line 10"/>
            <p:cNvSpPr>
              <a:spLocks noChangeShapeType="1"/>
            </p:cNvSpPr>
            <p:nvPr/>
          </p:nvSpPr>
          <p:spPr bwMode="auto">
            <a:xfrm>
              <a:off x="672" y="864"/>
              <a:ext cx="48" cy="273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25" name="Line 11"/>
            <p:cNvSpPr>
              <a:spLocks noChangeShapeType="1"/>
            </p:cNvSpPr>
            <p:nvPr/>
          </p:nvSpPr>
          <p:spPr bwMode="auto">
            <a:xfrm>
              <a:off x="864" y="1056"/>
              <a:ext cx="80" cy="257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26" name="Line 12"/>
            <p:cNvSpPr>
              <a:spLocks noChangeShapeType="1"/>
            </p:cNvSpPr>
            <p:nvPr/>
          </p:nvSpPr>
          <p:spPr bwMode="auto">
            <a:xfrm flipH="1">
              <a:off x="368" y="720"/>
              <a:ext cx="64" cy="3168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27" name="Line 13"/>
            <p:cNvSpPr>
              <a:spLocks noChangeShapeType="1"/>
            </p:cNvSpPr>
            <p:nvPr/>
          </p:nvSpPr>
          <p:spPr bwMode="auto">
            <a:xfrm flipH="1">
              <a:off x="576" y="856"/>
              <a:ext cx="80" cy="2888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28" name="Line 14"/>
            <p:cNvSpPr>
              <a:spLocks noChangeShapeType="1"/>
            </p:cNvSpPr>
            <p:nvPr/>
          </p:nvSpPr>
          <p:spPr bwMode="auto">
            <a:xfrm flipH="1">
              <a:off x="768" y="1048"/>
              <a:ext cx="64" cy="2648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29" name="Line 15"/>
            <p:cNvSpPr>
              <a:spLocks noChangeShapeType="1"/>
            </p:cNvSpPr>
            <p:nvPr/>
          </p:nvSpPr>
          <p:spPr bwMode="auto">
            <a:xfrm flipH="1">
              <a:off x="960" y="1144"/>
              <a:ext cx="96" cy="245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0" name="Line 16"/>
            <p:cNvSpPr>
              <a:spLocks noChangeShapeType="1"/>
            </p:cNvSpPr>
            <p:nvPr/>
          </p:nvSpPr>
          <p:spPr bwMode="auto">
            <a:xfrm flipH="1">
              <a:off x="1176" y="1152"/>
              <a:ext cx="72" cy="230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1" name="Line 17"/>
            <p:cNvSpPr>
              <a:spLocks noChangeShapeType="1"/>
            </p:cNvSpPr>
            <p:nvPr/>
          </p:nvSpPr>
          <p:spPr bwMode="auto">
            <a:xfrm flipH="1">
              <a:off x="1376" y="1248"/>
              <a:ext cx="64" cy="209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2" name="Line 18"/>
            <p:cNvSpPr>
              <a:spLocks noChangeShapeType="1"/>
            </p:cNvSpPr>
            <p:nvPr/>
          </p:nvSpPr>
          <p:spPr bwMode="auto">
            <a:xfrm flipH="1">
              <a:off x="1600" y="1352"/>
              <a:ext cx="40" cy="1960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3" name="Line 19"/>
            <p:cNvSpPr>
              <a:spLocks noChangeShapeType="1"/>
            </p:cNvSpPr>
            <p:nvPr/>
          </p:nvSpPr>
          <p:spPr bwMode="auto">
            <a:xfrm flipH="1">
              <a:off x="1768" y="1448"/>
              <a:ext cx="104" cy="175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4" name="Line 20"/>
            <p:cNvSpPr>
              <a:spLocks noChangeShapeType="1"/>
            </p:cNvSpPr>
            <p:nvPr/>
          </p:nvSpPr>
          <p:spPr bwMode="auto">
            <a:xfrm flipH="1">
              <a:off x="1968" y="1544"/>
              <a:ext cx="56" cy="1560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5" name="Line 21"/>
            <p:cNvSpPr>
              <a:spLocks noChangeShapeType="1"/>
            </p:cNvSpPr>
            <p:nvPr/>
          </p:nvSpPr>
          <p:spPr bwMode="auto">
            <a:xfrm flipH="1">
              <a:off x="2192" y="1584"/>
              <a:ext cx="80" cy="151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6" name="Line 22"/>
            <p:cNvSpPr>
              <a:spLocks noChangeShapeType="1"/>
            </p:cNvSpPr>
            <p:nvPr/>
          </p:nvSpPr>
          <p:spPr bwMode="auto">
            <a:xfrm flipH="1">
              <a:off x="2384" y="1632"/>
              <a:ext cx="80" cy="1408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7" name="Line 23"/>
            <p:cNvSpPr>
              <a:spLocks noChangeShapeType="1"/>
            </p:cNvSpPr>
            <p:nvPr/>
          </p:nvSpPr>
          <p:spPr bwMode="auto">
            <a:xfrm>
              <a:off x="1104" y="1152"/>
              <a:ext cx="40" cy="231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8" name="Line 24"/>
            <p:cNvSpPr>
              <a:spLocks noChangeShapeType="1"/>
            </p:cNvSpPr>
            <p:nvPr/>
          </p:nvSpPr>
          <p:spPr bwMode="auto">
            <a:xfrm>
              <a:off x="1304" y="1200"/>
              <a:ext cx="72" cy="213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39" name="Line 25"/>
            <p:cNvSpPr>
              <a:spLocks noChangeShapeType="1"/>
            </p:cNvSpPr>
            <p:nvPr/>
          </p:nvSpPr>
          <p:spPr bwMode="auto">
            <a:xfrm>
              <a:off x="1464" y="1248"/>
              <a:ext cx="104" cy="207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0" name="Line 26"/>
            <p:cNvSpPr>
              <a:spLocks noChangeShapeType="1"/>
            </p:cNvSpPr>
            <p:nvPr/>
          </p:nvSpPr>
          <p:spPr bwMode="auto">
            <a:xfrm>
              <a:off x="1672" y="1344"/>
              <a:ext cx="72" cy="179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1" name="Line 27"/>
            <p:cNvSpPr>
              <a:spLocks noChangeShapeType="1"/>
            </p:cNvSpPr>
            <p:nvPr/>
          </p:nvSpPr>
          <p:spPr bwMode="auto">
            <a:xfrm>
              <a:off x="1896" y="1440"/>
              <a:ext cx="48" cy="166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2" name="Line 28"/>
            <p:cNvSpPr>
              <a:spLocks noChangeShapeType="1"/>
            </p:cNvSpPr>
            <p:nvPr/>
          </p:nvSpPr>
          <p:spPr bwMode="auto">
            <a:xfrm>
              <a:off x="2064" y="1536"/>
              <a:ext cx="104" cy="151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3" name="Line 29"/>
            <p:cNvSpPr>
              <a:spLocks noChangeShapeType="1"/>
            </p:cNvSpPr>
            <p:nvPr/>
          </p:nvSpPr>
          <p:spPr bwMode="auto">
            <a:xfrm>
              <a:off x="2296" y="1584"/>
              <a:ext cx="72" cy="139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4" name="Line 30"/>
            <p:cNvSpPr>
              <a:spLocks noChangeShapeType="1"/>
            </p:cNvSpPr>
            <p:nvPr/>
          </p:nvSpPr>
          <p:spPr bwMode="auto">
            <a:xfrm flipH="1">
              <a:off x="2592" y="1680"/>
              <a:ext cx="64" cy="130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5" name="Line 31"/>
            <p:cNvSpPr>
              <a:spLocks noChangeShapeType="1"/>
            </p:cNvSpPr>
            <p:nvPr/>
          </p:nvSpPr>
          <p:spPr bwMode="auto">
            <a:xfrm flipH="1">
              <a:off x="2792" y="1728"/>
              <a:ext cx="72" cy="118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6" name="Line 32"/>
            <p:cNvSpPr>
              <a:spLocks noChangeShapeType="1"/>
            </p:cNvSpPr>
            <p:nvPr/>
          </p:nvSpPr>
          <p:spPr bwMode="auto">
            <a:xfrm flipH="1">
              <a:off x="2984" y="1824"/>
              <a:ext cx="88" cy="102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7" name="Line 33"/>
            <p:cNvSpPr>
              <a:spLocks noChangeShapeType="1"/>
            </p:cNvSpPr>
            <p:nvPr/>
          </p:nvSpPr>
          <p:spPr bwMode="auto">
            <a:xfrm flipH="1">
              <a:off x="3176" y="1792"/>
              <a:ext cx="88" cy="102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8" name="Line 34"/>
            <p:cNvSpPr>
              <a:spLocks noChangeShapeType="1"/>
            </p:cNvSpPr>
            <p:nvPr/>
          </p:nvSpPr>
          <p:spPr bwMode="auto">
            <a:xfrm flipH="1">
              <a:off x="3376" y="1888"/>
              <a:ext cx="80" cy="90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49" name="Line 35"/>
            <p:cNvSpPr>
              <a:spLocks noChangeShapeType="1"/>
            </p:cNvSpPr>
            <p:nvPr/>
          </p:nvSpPr>
          <p:spPr bwMode="auto">
            <a:xfrm flipH="1">
              <a:off x="3568" y="1872"/>
              <a:ext cx="80" cy="90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0" name="Line 36"/>
            <p:cNvSpPr>
              <a:spLocks noChangeShapeType="1"/>
            </p:cNvSpPr>
            <p:nvPr/>
          </p:nvSpPr>
          <p:spPr bwMode="auto">
            <a:xfrm flipH="1">
              <a:off x="3792" y="1896"/>
              <a:ext cx="72" cy="79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1" name="Line 37"/>
            <p:cNvSpPr>
              <a:spLocks noChangeShapeType="1"/>
            </p:cNvSpPr>
            <p:nvPr/>
          </p:nvSpPr>
          <p:spPr bwMode="auto">
            <a:xfrm>
              <a:off x="2488" y="1632"/>
              <a:ext cx="96" cy="1360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2" name="Line 38"/>
            <p:cNvSpPr>
              <a:spLocks noChangeShapeType="1"/>
            </p:cNvSpPr>
            <p:nvPr/>
          </p:nvSpPr>
          <p:spPr bwMode="auto">
            <a:xfrm>
              <a:off x="2672" y="1656"/>
              <a:ext cx="104" cy="126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3" name="Line 39"/>
            <p:cNvSpPr>
              <a:spLocks noChangeShapeType="1"/>
            </p:cNvSpPr>
            <p:nvPr/>
          </p:nvSpPr>
          <p:spPr bwMode="auto">
            <a:xfrm>
              <a:off x="2872" y="1728"/>
              <a:ext cx="88" cy="1088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4" name="Line 40"/>
            <p:cNvSpPr>
              <a:spLocks noChangeShapeType="1"/>
            </p:cNvSpPr>
            <p:nvPr/>
          </p:nvSpPr>
          <p:spPr bwMode="auto">
            <a:xfrm>
              <a:off x="3080" y="1824"/>
              <a:ext cx="80" cy="97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5" name="Line 41"/>
            <p:cNvSpPr>
              <a:spLocks noChangeShapeType="1"/>
            </p:cNvSpPr>
            <p:nvPr/>
          </p:nvSpPr>
          <p:spPr bwMode="auto">
            <a:xfrm>
              <a:off x="3280" y="1824"/>
              <a:ext cx="80" cy="97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6" name="Line 42"/>
            <p:cNvSpPr>
              <a:spLocks noChangeShapeType="1"/>
            </p:cNvSpPr>
            <p:nvPr/>
          </p:nvSpPr>
          <p:spPr bwMode="auto">
            <a:xfrm>
              <a:off x="3472" y="1872"/>
              <a:ext cx="88" cy="89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7" name="Line 43"/>
            <p:cNvSpPr>
              <a:spLocks noChangeShapeType="1"/>
            </p:cNvSpPr>
            <p:nvPr/>
          </p:nvSpPr>
          <p:spPr bwMode="auto">
            <a:xfrm>
              <a:off x="3680" y="1864"/>
              <a:ext cx="88" cy="848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8" name="Line 44"/>
            <p:cNvSpPr>
              <a:spLocks noChangeShapeType="1"/>
            </p:cNvSpPr>
            <p:nvPr/>
          </p:nvSpPr>
          <p:spPr bwMode="auto">
            <a:xfrm>
              <a:off x="3888" y="1880"/>
              <a:ext cx="88" cy="78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59" name="Line 45"/>
            <p:cNvSpPr>
              <a:spLocks noChangeShapeType="1"/>
            </p:cNvSpPr>
            <p:nvPr/>
          </p:nvSpPr>
          <p:spPr bwMode="auto">
            <a:xfrm>
              <a:off x="4104" y="1920"/>
              <a:ext cx="72" cy="71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0" name="Line 46"/>
            <p:cNvSpPr>
              <a:spLocks noChangeShapeType="1"/>
            </p:cNvSpPr>
            <p:nvPr/>
          </p:nvSpPr>
          <p:spPr bwMode="auto">
            <a:xfrm>
              <a:off x="4296" y="2016"/>
              <a:ext cx="64" cy="59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1" name="Line 47"/>
            <p:cNvSpPr>
              <a:spLocks noChangeShapeType="1"/>
            </p:cNvSpPr>
            <p:nvPr/>
          </p:nvSpPr>
          <p:spPr bwMode="auto">
            <a:xfrm>
              <a:off x="4496" y="2016"/>
              <a:ext cx="80" cy="53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2" name="Line 48"/>
            <p:cNvSpPr>
              <a:spLocks noChangeShapeType="1"/>
            </p:cNvSpPr>
            <p:nvPr/>
          </p:nvSpPr>
          <p:spPr bwMode="auto">
            <a:xfrm>
              <a:off x="4712" y="2032"/>
              <a:ext cx="56" cy="47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3" name="Line 49"/>
            <p:cNvSpPr>
              <a:spLocks noChangeShapeType="1"/>
            </p:cNvSpPr>
            <p:nvPr/>
          </p:nvSpPr>
          <p:spPr bwMode="auto">
            <a:xfrm>
              <a:off x="4888" y="2016"/>
              <a:ext cx="72" cy="480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4" name="Line 50"/>
            <p:cNvSpPr>
              <a:spLocks noChangeShapeType="1"/>
            </p:cNvSpPr>
            <p:nvPr/>
          </p:nvSpPr>
          <p:spPr bwMode="auto">
            <a:xfrm>
              <a:off x="5072" y="2072"/>
              <a:ext cx="64" cy="384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5" name="Line 51"/>
            <p:cNvSpPr>
              <a:spLocks noChangeShapeType="1"/>
            </p:cNvSpPr>
            <p:nvPr/>
          </p:nvSpPr>
          <p:spPr bwMode="auto">
            <a:xfrm flipH="1">
              <a:off x="4008" y="1920"/>
              <a:ext cx="72" cy="77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6" name="Line 52"/>
            <p:cNvSpPr>
              <a:spLocks noChangeShapeType="1"/>
            </p:cNvSpPr>
            <p:nvPr/>
          </p:nvSpPr>
          <p:spPr bwMode="auto">
            <a:xfrm flipH="1">
              <a:off x="4200" y="1984"/>
              <a:ext cx="72" cy="640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7" name="Line 53"/>
            <p:cNvSpPr>
              <a:spLocks noChangeShapeType="1"/>
            </p:cNvSpPr>
            <p:nvPr/>
          </p:nvSpPr>
          <p:spPr bwMode="auto">
            <a:xfrm flipH="1">
              <a:off x="4392" y="2016"/>
              <a:ext cx="72" cy="600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8" name="Line 54"/>
            <p:cNvSpPr>
              <a:spLocks noChangeShapeType="1"/>
            </p:cNvSpPr>
            <p:nvPr/>
          </p:nvSpPr>
          <p:spPr bwMode="auto">
            <a:xfrm flipH="1">
              <a:off x="4600" y="2032"/>
              <a:ext cx="88" cy="512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69" name="Line 55"/>
            <p:cNvSpPr>
              <a:spLocks noChangeShapeType="1"/>
            </p:cNvSpPr>
            <p:nvPr/>
          </p:nvSpPr>
          <p:spPr bwMode="auto">
            <a:xfrm flipH="1">
              <a:off x="4776" y="2032"/>
              <a:ext cx="88" cy="49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70" name="Line 56"/>
            <p:cNvSpPr>
              <a:spLocks noChangeShapeType="1"/>
            </p:cNvSpPr>
            <p:nvPr/>
          </p:nvSpPr>
          <p:spPr bwMode="auto">
            <a:xfrm flipH="1">
              <a:off x="4968" y="2072"/>
              <a:ext cx="88" cy="448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71" name="Line 57"/>
            <p:cNvSpPr>
              <a:spLocks noChangeShapeType="1"/>
            </p:cNvSpPr>
            <p:nvPr/>
          </p:nvSpPr>
          <p:spPr bwMode="auto">
            <a:xfrm>
              <a:off x="5232" y="2112"/>
              <a:ext cx="56" cy="29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72" name="Line 58"/>
            <p:cNvSpPr>
              <a:spLocks noChangeShapeType="1"/>
            </p:cNvSpPr>
            <p:nvPr/>
          </p:nvSpPr>
          <p:spPr bwMode="auto">
            <a:xfrm flipH="1">
              <a:off x="5152" y="2112"/>
              <a:ext cx="80" cy="320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73" name="Line 59"/>
            <p:cNvSpPr>
              <a:spLocks noChangeShapeType="1"/>
            </p:cNvSpPr>
            <p:nvPr/>
          </p:nvSpPr>
          <p:spPr bwMode="auto">
            <a:xfrm flipH="1">
              <a:off x="5296" y="2144"/>
              <a:ext cx="64" cy="256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74" name="Line 60"/>
            <p:cNvSpPr>
              <a:spLocks noChangeShapeType="1"/>
            </p:cNvSpPr>
            <p:nvPr/>
          </p:nvSpPr>
          <p:spPr bwMode="auto">
            <a:xfrm>
              <a:off x="5376" y="2152"/>
              <a:ext cx="32" cy="200"/>
            </a:xfrm>
            <a:prstGeom prst="line">
              <a:avLst/>
            </a:prstGeom>
            <a:noFill/>
            <a:ln w="127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5063" name="Rectangle 61"/>
          <p:cNvSpPr>
            <a:spLocks noChangeArrowheads="1"/>
          </p:cNvSpPr>
          <p:nvPr/>
        </p:nvSpPr>
        <p:spPr bwMode="auto">
          <a:xfrm>
            <a:off x="7004050" y="5203825"/>
            <a:ext cx="612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45064" name="Text Box 62"/>
          <p:cNvSpPr txBox="1">
            <a:spLocks noChangeArrowheads="1"/>
          </p:cNvSpPr>
          <p:nvPr/>
        </p:nvSpPr>
        <p:spPr bwMode="auto">
          <a:xfrm>
            <a:off x="1371600" y="3200400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M</a:t>
            </a:r>
            <a:r>
              <a:rPr lang="en-US" altLang="en-US" sz="1800" b="1" baseline="-25000"/>
              <a:t>xy</a:t>
            </a:r>
            <a:endParaRPr lang="en-US" altLang="en-US" sz="1800" b="1"/>
          </a:p>
        </p:txBody>
      </p:sp>
      <p:grpSp>
        <p:nvGrpSpPr>
          <p:cNvPr id="45065" name="Group 63"/>
          <p:cNvGrpSpPr>
            <a:grpSpLocks/>
          </p:cNvGrpSpPr>
          <p:nvPr/>
        </p:nvGrpSpPr>
        <p:grpSpPr bwMode="auto">
          <a:xfrm>
            <a:off x="2286000" y="5257800"/>
            <a:ext cx="4724400" cy="1116012"/>
            <a:chOff x="955" y="2528"/>
            <a:chExt cx="1549" cy="985"/>
          </a:xfrm>
        </p:grpSpPr>
        <p:sp>
          <p:nvSpPr>
            <p:cNvPr id="45348" name="Line 64"/>
            <p:cNvSpPr>
              <a:spLocks noChangeShapeType="1"/>
            </p:cNvSpPr>
            <p:nvPr/>
          </p:nvSpPr>
          <p:spPr bwMode="auto">
            <a:xfrm flipV="1">
              <a:off x="955" y="3406"/>
              <a:ext cx="34" cy="10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49" name="Line 65"/>
            <p:cNvSpPr>
              <a:spLocks noChangeShapeType="1"/>
            </p:cNvSpPr>
            <p:nvPr/>
          </p:nvSpPr>
          <p:spPr bwMode="auto">
            <a:xfrm flipV="1">
              <a:off x="1011" y="3314"/>
              <a:ext cx="34" cy="102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0" name="Line 66"/>
            <p:cNvSpPr>
              <a:spLocks noChangeShapeType="1"/>
            </p:cNvSpPr>
            <p:nvPr/>
          </p:nvSpPr>
          <p:spPr bwMode="auto">
            <a:xfrm flipV="1">
              <a:off x="995" y="3382"/>
              <a:ext cx="18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1" name="Line 67"/>
            <p:cNvSpPr>
              <a:spLocks noChangeShapeType="1"/>
            </p:cNvSpPr>
            <p:nvPr/>
          </p:nvSpPr>
          <p:spPr bwMode="auto">
            <a:xfrm flipV="1">
              <a:off x="1019" y="3345"/>
              <a:ext cx="14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2" name="Line 68"/>
            <p:cNvSpPr>
              <a:spLocks noChangeShapeType="1"/>
            </p:cNvSpPr>
            <p:nvPr/>
          </p:nvSpPr>
          <p:spPr bwMode="auto">
            <a:xfrm flipV="1">
              <a:off x="1041" y="3311"/>
              <a:ext cx="17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3" name="Line 69"/>
            <p:cNvSpPr>
              <a:spLocks noChangeShapeType="1"/>
            </p:cNvSpPr>
            <p:nvPr/>
          </p:nvSpPr>
          <p:spPr bwMode="auto">
            <a:xfrm flipV="1">
              <a:off x="1067" y="3234"/>
              <a:ext cx="35" cy="9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4" name="Line 70"/>
            <p:cNvSpPr>
              <a:spLocks noChangeShapeType="1"/>
            </p:cNvSpPr>
            <p:nvPr/>
          </p:nvSpPr>
          <p:spPr bwMode="auto">
            <a:xfrm flipV="1">
              <a:off x="1065" y="3274"/>
              <a:ext cx="18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5" name="Line 71"/>
            <p:cNvSpPr>
              <a:spLocks noChangeShapeType="1"/>
            </p:cNvSpPr>
            <p:nvPr/>
          </p:nvSpPr>
          <p:spPr bwMode="auto">
            <a:xfrm flipV="1">
              <a:off x="1090" y="3237"/>
              <a:ext cx="17" cy="2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6" name="Line 72"/>
            <p:cNvSpPr>
              <a:spLocks noChangeShapeType="1"/>
            </p:cNvSpPr>
            <p:nvPr/>
          </p:nvSpPr>
          <p:spPr bwMode="auto">
            <a:xfrm flipV="1">
              <a:off x="1123" y="3159"/>
              <a:ext cx="36" cy="85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7" name="Line 73"/>
            <p:cNvSpPr>
              <a:spLocks noChangeShapeType="1"/>
            </p:cNvSpPr>
            <p:nvPr/>
          </p:nvSpPr>
          <p:spPr bwMode="auto">
            <a:xfrm flipV="1">
              <a:off x="1114" y="3203"/>
              <a:ext cx="18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8" name="Line 74"/>
            <p:cNvSpPr>
              <a:spLocks noChangeShapeType="1"/>
            </p:cNvSpPr>
            <p:nvPr/>
          </p:nvSpPr>
          <p:spPr bwMode="auto">
            <a:xfrm flipV="1">
              <a:off x="1139" y="3170"/>
              <a:ext cx="17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59" name="Line 75"/>
            <p:cNvSpPr>
              <a:spLocks noChangeShapeType="1"/>
            </p:cNvSpPr>
            <p:nvPr/>
          </p:nvSpPr>
          <p:spPr bwMode="auto">
            <a:xfrm flipV="1">
              <a:off x="1179" y="3095"/>
              <a:ext cx="35" cy="75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0" name="Line 76"/>
            <p:cNvSpPr>
              <a:spLocks noChangeShapeType="1"/>
            </p:cNvSpPr>
            <p:nvPr/>
          </p:nvSpPr>
          <p:spPr bwMode="auto">
            <a:xfrm flipV="1">
              <a:off x="1166" y="3139"/>
              <a:ext cx="19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1" name="Line 77"/>
            <p:cNvSpPr>
              <a:spLocks noChangeShapeType="1"/>
            </p:cNvSpPr>
            <p:nvPr/>
          </p:nvSpPr>
          <p:spPr bwMode="auto">
            <a:xfrm flipV="1">
              <a:off x="1196" y="3106"/>
              <a:ext cx="16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2" name="Line 78"/>
            <p:cNvSpPr>
              <a:spLocks noChangeShapeType="1"/>
            </p:cNvSpPr>
            <p:nvPr/>
          </p:nvSpPr>
          <p:spPr bwMode="auto">
            <a:xfrm flipV="1">
              <a:off x="1236" y="3035"/>
              <a:ext cx="35" cy="7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3" name="Line 79"/>
            <p:cNvSpPr>
              <a:spLocks noChangeShapeType="1"/>
            </p:cNvSpPr>
            <p:nvPr/>
          </p:nvSpPr>
          <p:spPr bwMode="auto">
            <a:xfrm flipV="1">
              <a:off x="1224" y="3075"/>
              <a:ext cx="17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4" name="Line 80"/>
            <p:cNvSpPr>
              <a:spLocks noChangeShapeType="1"/>
            </p:cNvSpPr>
            <p:nvPr/>
          </p:nvSpPr>
          <p:spPr bwMode="auto">
            <a:xfrm flipV="1">
              <a:off x="1251" y="3045"/>
              <a:ext cx="18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5" name="Line 81"/>
            <p:cNvSpPr>
              <a:spLocks noChangeShapeType="1"/>
            </p:cNvSpPr>
            <p:nvPr/>
          </p:nvSpPr>
          <p:spPr bwMode="auto">
            <a:xfrm flipV="1">
              <a:off x="1292" y="2980"/>
              <a:ext cx="34" cy="65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6" name="Line 82"/>
            <p:cNvSpPr>
              <a:spLocks noChangeShapeType="1"/>
            </p:cNvSpPr>
            <p:nvPr/>
          </p:nvSpPr>
          <p:spPr bwMode="auto">
            <a:xfrm flipV="1">
              <a:off x="1280" y="3015"/>
              <a:ext cx="17" cy="1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7" name="Line 83"/>
            <p:cNvSpPr>
              <a:spLocks noChangeShapeType="1"/>
            </p:cNvSpPr>
            <p:nvPr/>
          </p:nvSpPr>
          <p:spPr bwMode="auto">
            <a:xfrm flipV="1">
              <a:off x="1311" y="2984"/>
              <a:ext cx="17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8" name="Line 84"/>
            <p:cNvSpPr>
              <a:spLocks noChangeShapeType="1"/>
            </p:cNvSpPr>
            <p:nvPr/>
          </p:nvSpPr>
          <p:spPr bwMode="auto">
            <a:xfrm flipV="1">
              <a:off x="1348" y="2930"/>
              <a:ext cx="35" cy="6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69" name="Line 85"/>
            <p:cNvSpPr>
              <a:spLocks noChangeShapeType="1"/>
            </p:cNvSpPr>
            <p:nvPr/>
          </p:nvSpPr>
          <p:spPr bwMode="auto">
            <a:xfrm flipV="1">
              <a:off x="1342" y="2954"/>
              <a:ext cx="18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0" name="Line 86"/>
            <p:cNvSpPr>
              <a:spLocks noChangeShapeType="1"/>
            </p:cNvSpPr>
            <p:nvPr/>
          </p:nvSpPr>
          <p:spPr bwMode="auto">
            <a:xfrm flipV="1">
              <a:off x="1374" y="2927"/>
              <a:ext cx="22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1" name="Line 87"/>
            <p:cNvSpPr>
              <a:spLocks noChangeShapeType="1"/>
            </p:cNvSpPr>
            <p:nvPr/>
          </p:nvSpPr>
          <p:spPr bwMode="auto">
            <a:xfrm flipV="1">
              <a:off x="1404" y="2886"/>
              <a:ext cx="35" cy="5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2" name="Line 88"/>
            <p:cNvSpPr>
              <a:spLocks noChangeShapeType="1"/>
            </p:cNvSpPr>
            <p:nvPr/>
          </p:nvSpPr>
          <p:spPr bwMode="auto">
            <a:xfrm flipV="1">
              <a:off x="1413" y="2896"/>
              <a:ext cx="17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3" name="Line 89"/>
            <p:cNvSpPr>
              <a:spLocks noChangeShapeType="1"/>
            </p:cNvSpPr>
            <p:nvPr/>
          </p:nvSpPr>
          <p:spPr bwMode="auto">
            <a:xfrm flipV="1">
              <a:off x="1461" y="2845"/>
              <a:ext cx="34" cy="5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4" name="Line 90"/>
            <p:cNvSpPr>
              <a:spLocks noChangeShapeType="1"/>
            </p:cNvSpPr>
            <p:nvPr/>
          </p:nvSpPr>
          <p:spPr bwMode="auto">
            <a:xfrm flipV="1">
              <a:off x="1448" y="2869"/>
              <a:ext cx="21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5" name="Line 91"/>
            <p:cNvSpPr>
              <a:spLocks noChangeShapeType="1"/>
            </p:cNvSpPr>
            <p:nvPr/>
          </p:nvSpPr>
          <p:spPr bwMode="auto">
            <a:xfrm flipV="1">
              <a:off x="1486" y="2842"/>
              <a:ext cx="22" cy="18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6" name="Line 92"/>
            <p:cNvSpPr>
              <a:spLocks noChangeShapeType="1"/>
            </p:cNvSpPr>
            <p:nvPr/>
          </p:nvSpPr>
          <p:spPr bwMode="auto">
            <a:xfrm flipV="1">
              <a:off x="1517" y="2809"/>
              <a:ext cx="34" cy="4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7" name="Line 93"/>
            <p:cNvSpPr>
              <a:spLocks noChangeShapeType="1"/>
            </p:cNvSpPr>
            <p:nvPr/>
          </p:nvSpPr>
          <p:spPr bwMode="auto">
            <a:xfrm flipV="1">
              <a:off x="1525" y="2816"/>
              <a:ext cx="19" cy="1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8" name="Line 94"/>
            <p:cNvSpPr>
              <a:spLocks noChangeShapeType="1"/>
            </p:cNvSpPr>
            <p:nvPr/>
          </p:nvSpPr>
          <p:spPr bwMode="auto">
            <a:xfrm flipV="1">
              <a:off x="1573" y="2775"/>
              <a:ext cx="35" cy="4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79" name="Line 95"/>
            <p:cNvSpPr>
              <a:spLocks noChangeShapeType="1"/>
            </p:cNvSpPr>
            <p:nvPr/>
          </p:nvSpPr>
          <p:spPr bwMode="auto">
            <a:xfrm flipV="1">
              <a:off x="1560" y="2792"/>
              <a:ext cx="22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0" name="Line 96"/>
            <p:cNvSpPr>
              <a:spLocks noChangeShapeType="1"/>
            </p:cNvSpPr>
            <p:nvPr/>
          </p:nvSpPr>
          <p:spPr bwMode="auto">
            <a:xfrm flipV="1">
              <a:off x="1599" y="2769"/>
              <a:ext cx="21" cy="1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1" name="Line 97"/>
            <p:cNvSpPr>
              <a:spLocks noChangeShapeType="1"/>
            </p:cNvSpPr>
            <p:nvPr/>
          </p:nvSpPr>
          <p:spPr bwMode="auto">
            <a:xfrm flipV="1">
              <a:off x="1629" y="2745"/>
              <a:ext cx="36" cy="4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2" name="Line 98"/>
            <p:cNvSpPr>
              <a:spLocks noChangeShapeType="1"/>
            </p:cNvSpPr>
            <p:nvPr/>
          </p:nvSpPr>
          <p:spPr bwMode="auto">
            <a:xfrm flipV="1">
              <a:off x="1638" y="2751"/>
              <a:ext cx="18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3" name="Line 99"/>
            <p:cNvSpPr>
              <a:spLocks noChangeShapeType="1"/>
            </p:cNvSpPr>
            <p:nvPr/>
          </p:nvSpPr>
          <p:spPr bwMode="auto">
            <a:xfrm flipV="1">
              <a:off x="1686" y="2718"/>
              <a:ext cx="34" cy="3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4" name="Line 100"/>
            <p:cNvSpPr>
              <a:spLocks noChangeShapeType="1"/>
            </p:cNvSpPr>
            <p:nvPr/>
          </p:nvSpPr>
          <p:spPr bwMode="auto">
            <a:xfrm flipV="1">
              <a:off x="1677" y="2728"/>
              <a:ext cx="21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5" name="Line 101"/>
            <p:cNvSpPr>
              <a:spLocks noChangeShapeType="1"/>
            </p:cNvSpPr>
            <p:nvPr/>
          </p:nvSpPr>
          <p:spPr bwMode="auto">
            <a:xfrm>
              <a:off x="1719" y="2711"/>
              <a:ext cx="14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6" name="Line 102"/>
            <p:cNvSpPr>
              <a:spLocks noChangeShapeType="1"/>
            </p:cNvSpPr>
            <p:nvPr/>
          </p:nvSpPr>
          <p:spPr bwMode="auto">
            <a:xfrm flipV="1">
              <a:off x="1742" y="2694"/>
              <a:ext cx="34" cy="3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7" name="Line 103"/>
            <p:cNvSpPr>
              <a:spLocks noChangeShapeType="1"/>
            </p:cNvSpPr>
            <p:nvPr/>
          </p:nvSpPr>
          <p:spPr bwMode="auto">
            <a:xfrm>
              <a:off x="1739" y="2708"/>
              <a:ext cx="0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8" name="Line 104"/>
            <p:cNvSpPr>
              <a:spLocks noChangeShapeType="1"/>
            </p:cNvSpPr>
            <p:nvPr/>
          </p:nvSpPr>
          <p:spPr bwMode="auto">
            <a:xfrm flipV="1">
              <a:off x="1765" y="2690"/>
              <a:ext cx="20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89" name="Line 105"/>
            <p:cNvSpPr>
              <a:spLocks noChangeShapeType="1"/>
            </p:cNvSpPr>
            <p:nvPr/>
          </p:nvSpPr>
          <p:spPr bwMode="auto">
            <a:xfrm flipV="1">
              <a:off x="1797" y="2670"/>
              <a:ext cx="36" cy="3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0" name="Line 106"/>
            <p:cNvSpPr>
              <a:spLocks noChangeShapeType="1"/>
            </p:cNvSpPr>
            <p:nvPr/>
          </p:nvSpPr>
          <p:spPr bwMode="auto">
            <a:xfrm flipV="1">
              <a:off x="1810" y="2670"/>
              <a:ext cx="2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1" name="Line 107"/>
            <p:cNvSpPr>
              <a:spLocks noChangeShapeType="1"/>
            </p:cNvSpPr>
            <p:nvPr/>
          </p:nvSpPr>
          <p:spPr bwMode="auto">
            <a:xfrm flipV="1">
              <a:off x="1854" y="2659"/>
              <a:ext cx="32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2" name="Line 108"/>
            <p:cNvSpPr>
              <a:spLocks noChangeShapeType="1"/>
            </p:cNvSpPr>
            <p:nvPr/>
          </p:nvSpPr>
          <p:spPr bwMode="auto">
            <a:xfrm flipV="1">
              <a:off x="1856" y="2657"/>
              <a:ext cx="21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3" name="Line 109"/>
            <p:cNvSpPr>
              <a:spLocks noChangeShapeType="1"/>
            </p:cNvSpPr>
            <p:nvPr/>
          </p:nvSpPr>
          <p:spPr bwMode="auto">
            <a:xfrm flipV="1">
              <a:off x="1911" y="2639"/>
              <a:ext cx="31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4" name="Line 110"/>
            <p:cNvSpPr>
              <a:spLocks noChangeShapeType="1"/>
            </p:cNvSpPr>
            <p:nvPr/>
          </p:nvSpPr>
          <p:spPr bwMode="auto">
            <a:xfrm flipV="1">
              <a:off x="1902" y="2640"/>
              <a:ext cx="21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5" name="Line 111"/>
            <p:cNvSpPr>
              <a:spLocks noChangeShapeType="1"/>
            </p:cNvSpPr>
            <p:nvPr/>
          </p:nvSpPr>
          <p:spPr bwMode="auto">
            <a:xfrm>
              <a:off x="1944" y="2636"/>
              <a:ext cx="11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6" name="Line 112"/>
            <p:cNvSpPr>
              <a:spLocks noChangeShapeType="1"/>
            </p:cNvSpPr>
            <p:nvPr/>
          </p:nvSpPr>
          <p:spPr bwMode="auto">
            <a:xfrm flipV="1">
              <a:off x="1967" y="2623"/>
              <a:ext cx="31" cy="1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7" name="Line 113"/>
            <p:cNvSpPr>
              <a:spLocks noChangeShapeType="1"/>
            </p:cNvSpPr>
            <p:nvPr/>
          </p:nvSpPr>
          <p:spPr bwMode="auto">
            <a:xfrm>
              <a:off x="1964" y="2626"/>
              <a:ext cx="0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8" name="Line 114"/>
            <p:cNvSpPr>
              <a:spLocks noChangeShapeType="1"/>
            </p:cNvSpPr>
            <p:nvPr/>
          </p:nvSpPr>
          <p:spPr bwMode="auto">
            <a:xfrm flipV="1">
              <a:off x="1990" y="2613"/>
              <a:ext cx="20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99" name="Line 115"/>
            <p:cNvSpPr>
              <a:spLocks noChangeShapeType="1"/>
            </p:cNvSpPr>
            <p:nvPr/>
          </p:nvSpPr>
          <p:spPr bwMode="auto">
            <a:xfrm flipV="1">
              <a:off x="2023" y="2609"/>
              <a:ext cx="32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0" name="Line 116"/>
            <p:cNvSpPr>
              <a:spLocks noChangeShapeType="1"/>
            </p:cNvSpPr>
            <p:nvPr/>
          </p:nvSpPr>
          <p:spPr bwMode="auto">
            <a:xfrm flipV="1">
              <a:off x="2035" y="2599"/>
              <a:ext cx="2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1" name="Line 117"/>
            <p:cNvSpPr>
              <a:spLocks noChangeShapeType="1"/>
            </p:cNvSpPr>
            <p:nvPr/>
          </p:nvSpPr>
          <p:spPr bwMode="auto">
            <a:xfrm flipV="1">
              <a:off x="2079" y="2596"/>
              <a:ext cx="32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2" name="Line 118"/>
            <p:cNvSpPr>
              <a:spLocks noChangeShapeType="1"/>
            </p:cNvSpPr>
            <p:nvPr/>
          </p:nvSpPr>
          <p:spPr bwMode="auto">
            <a:xfrm flipV="1">
              <a:off x="2081" y="2590"/>
              <a:ext cx="21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3" name="Line 119"/>
            <p:cNvSpPr>
              <a:spLocks noChangeShapeType="1"/>
            </p:cNvSpPr>
            <p:nvPr/>
          </p:nvSpPr>
          <p:spPr bwMode="auto">
            <a:xfrm flipV="1">
              <a:off x="2136" y="2582"/>
              <a:ext cx="3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4" name="Line 120"/>
            <p:cNvSpPr>
              <a:spLocks noChangeShapeType="1"/>
            </p:cNvSpPr>
            <p:nvPr/>
          </p:nvSpPr>
          <p:spPr bwMode="auto">
            <a:xfrm flipV="1">
              <a:off x="2126" y="2579"/>
              <a:ext cx="2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5" name="Line 121"/>
            <p:cNvSpPr>
              <a:spLocks noChangeShapeType="1"/>
            </p:cNvSpPr>
            <p:nvPr/>
          </p:nvSpPr>
          <p:spPr bwMode="auto">
            <a:xfrm>
              <a:off x="2169" y="2570"/>
              <a:ext cx="14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6" name="Line 122"/>
            <p:cNvSpPr>
              <a:spLocks noChangeShapeType="1"/>
            </p:cNvSpPr>
            <p:nvPr/>
          </p:nvSpPr>
          <p:spPr bwMode="auto">
            <a:xfrm flipV="1">
              <a:off x="2192" y="2572"/>
              <a:ext cx="31" cy="1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7" name="Line 123"/>
            <p:cNvSpPr>
              <a:spLocks noChangeShapeType="1"/>
            </p:cNvSpPr>
            <p:nvPr/>
          </p:nvSpPr>
          <p:spPr bwMode="auto">
            <a:xfrm>
              <a:off x="2189" y="2570"/>
              <a:ext cx="0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8" name="Line 124"/>
            <p:cNvSpPr>
              <a:spLocks noChangeShapeType="1"/>
            </p:cNvSpPr>
            <p:nvPr/>
          </p:nvSpPr>
          <p:spPr bwMode="auto">
            <a:xfrm flipV="1">
              <a:off x="2215" y="2559"/>
              <a:ext cx="20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09" name="Line 125"/>
            <p:cNvSpPr>
              <a:spLocks noChangeShapeType="1"/>
            </p:cNvSpPr>
            <p:nvPr/>
          </p:nvSpPr>
          <p:spPr bwMode="auto">
            <a:xfrm flipV="1">
              <a:off x="2248" y="2562"/>
              <a:ext cx="32" cy="1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0" name="Line 126"/>
            <p:cNvSpPr>
              <a:spLocks noChangeShapeType="1"/>
            </p:cNvSpPr>
            <p:nvPr/>
          </p:nvSpPr>
          <p:spPr bwMode="auto">
            <a:xfrm flipV="1">
              <a:off x="2260" y="2552"/>
              <a:ext cx="2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1" name="Line 127"/>
            <p:cNvSpPr>
              <a:spLocks noChangeShapeType="1"/>
            </p:cNvSpPr>
            <p:nvPr/>
          </p:nvSpPr>
          <p:spPr bwMode="auto">
            <a:xfrm flipV="1">
              <a:off x="2303" y="2552"/>
              <a:ext cx="33" cy="1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2" name="Line 128"/>
            <p:cNvSpPr>
              <a:spLocks noChangeShapeType="1"/>
            </p:cNvSpPr>
            <p:nvPr/>
          </p:nvSpPr>
          <p:spPr bwMode="auto">
            <a:xfrm>
              <a:off x="2306" y="2552"/>
              <a:ext cx="18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3" name="Line 129"/>
            <p:cNvSpPr>
              <a:spLocks noChangeShapeType="1"/>
            </p:cNvSpPr>
            <p:nvPr/>
          </p:nvSpPr>
          <p:spPr bwMode="auto">
            <a:xfrm flipV="1">
              <a:off x="2360" y="2545"/>
              <a:ext cx="32" cy="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4" name="Line 130"/>
            <p:cNvSpPr>
              <a:spLocks noChangeShapeType="1"/>
            </p:cNvSpPr>
            <p:nvPr/>
          </p:nvSpPr>
          <p:spPr bwMode="auto">
            <a:xfrm>
              <a:off x="2351" y="2545"/>
              <a:ext cx="18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5" name="Line 131"/>
            <p:cNvSpPr>
              <a:spLocks noChangeShapeType="1"/>
            </p:cNvSpPr>
            <p:nvPr/>
          </p:nvSpPr>
          <p:spPr bwMode="auto">
            <a:xfrm>
              <a:off x="2393" y="2541"/>
              <a:ext cx="12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6" name="Line 132"/>
            <p:cNvSpPr>
              <a:spLocks noChangeShapeType="1"/>
            </p:cNvSpPr>
            <p:nvPr/>
          </p:nvSpPr>
          <p:spPr bwMode="auto">
            <a:xfrm flipV="1">
              <a:off x="2417" y="2538"/>
              <a:ext cx="31" cy="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7" name="Line 133"/>
            <p:cNvSpPr>
              <a:spLocks noChangeShapeType="1"/>
            </p:cNvSpPr>
            <p:nvPr/>
          </p:nvSpPr>
          <p:spPr bwMode="auto">
            <a:xfrm>
              <a:off x="2414" y="2532"/>
              <a:ext cx="0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8" name="Line 134"/>
            <p:cNvSpPr>
              <a:spLocks noChangeShapeType="1"/>
            </p:cNvSpPr>
            <p:nvPr/>
          </p:nvSpPr>
          <p:spPr bwMode="auto">
            <a:xfrm>
              <a:off x="2439" y="2535"/>
              <a:ext cx="18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19" name="Line 135"/>
            <p:cNvSpPr>
              <a:spLocks noChangeShapeType="1"/>
            </p:cNvSpPr>
            <p:nvPr/>
          </p:nvSpPr>
          <p:spPr bwMode="auto">
            <a:xfrm flipV="1">
              <a:off x="2473" y="2532"/>
              <a:ext cx="31" cy="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420" name="Line 136"/>
            <p:cNvSpPr>
              <a:spLocks noChangeShapeType="1"/>
            </p:cNvSpPr>
            <p:nvPr/>
          </p:nvSpPr>
          <p:spPr bwMode="auto">
            <a:xfrm>
              <a:off x="2485" y="2528"/>
              <a:ext cx="17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5066" name="Group 137"/>
          <p:cNvGrpSpPr>
            <a:grpSpLocks/>
          </p:cNvGrpSpPr>
          <p:nvPr/>
        </p:nvGrpSpPr>
        <p:grpSpPr bwMode="auto">
          <a:xfrm flipV="1">
            <a:off x="2209800" y="3810000"/>
            <a:ext cx="4724400" cy="1143000"/>
            <a:chOff x="955" y="2528"/>
            <a:chExt cx="1549" cy="985"/>
          </a:xfrm>
        </p:grpSpPr>
        <p:sp>
          <p:nvSpPr>
            <p:cNvPr id="45275" name="Line 138"/>
            <p:cNvSpPr>
              <a:spLocks noChangeShapeType="1"/>
            </p:cNvSpPr>
            <p:nvPr/>
          </p:nvSpPr>
          <p:spPr bwMode="auto">
            <a:xfrm flipV="1">
              <a:off x="955" y="3406"/>
              <a:ext cx="34" cy="10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76" name="Line 139"/>
            <p:cNvSpPr>
              <a:spLocks noChangeShapeType="1"/>
            </p:cNvSpPr>
            <p:nvPr/>
          </p:nvSpPr>
          <p:spPr bwMode="auto">
            <a:xfrm flipV="1">
              <a:off x="1011" y="3314"/>
              <a:ext cx="34" cy="102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77" name="Line 140"/>
            <p:cNvSpPr>
              <a:spLocks noChangeShapeType="1"/>
            </p:cNvSpPr>
            <p:nvPr/>
          </p:nvSpPr>
          <p:spPr bwMode="auto">
            <a:xfrm flipV="1">
              <a:off x="995" y="3382"/>
              <a:ext cx="18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78" name="Line 141"/>
            <p:cNvSpPr>
              <a:spLocks noChangeShapeType="1"/>
            </p:cNvSpPr>
            <p:nvPr/>
          </p:nvSpPr>
          <p:spPr bwMode="auto">
            <a:xfrm flipV="1">
              <a:off x="1019" y="3345"/>
              <a:ext cx="14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79" name="Line 142"/>
            <p:cNvSpPr>
              <a:spLocks noChangeShapeType="1"/>
            </p:cNvSpPr>
            <p:nvPr/>
          </p:nvSpPr>
          <p:spPr bwMode="auto">
            <a:xfrm flipV="1">
              <a:off x="1041" y="3311"/>
              <a:ext cx="17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0" name="Line 143"/>
            <p:cNvSpPr>
              <a:spLocks noChangeShapeType="1"/>
            </p:cNvSpPr>
            <p:nvPr/>
          </p:nvSpPr>
          <p:spPr bwMode="auto">
            <a:xfrm flipV="1">
              <a:off x="1067" y="3234"/>
              <a:ext cx="35" cy="9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1" name="Line 144"/>
            <p:cNvSpPr>
              <a:spLocks noChangeShapeType="1"/>
            </p:cNvSpPr>
            <p:nvPr/>
          </p:nvSpPr>
          <p:spPr bwMode="auto">
            <a:xfrm flipV="1">
              <a:off x="1065" y="3274"/>
              <a:ext cx="18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2" name="Line 145"/>
            <p:cNvSpPr>
              <a:spLocks noChangeShapeType="1"/>
            </p:cNvSpPr>
            <p:nvPr/>
          </p:nvSpPr>
          <p:spPr bwMode="auto">
            <a:xfrm flipV="1">
              <a:off x="1090" y="3237"/>
              <a:ext cx="17" cy="2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3" name="Line 146"/>
            <p:cNvSpPr>
              <a:spLocks noChangeShapeType="1"/>
            </p:cNvSpPr>
            <p:nvPr/>
          </p:nvSpPr>
          <p:spPr bwMode="auto">
            <a:xfrm flipV="1">
              <a:off x="1123" y="3159"/>
              <a:ext cx="36" cy="85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4" name="Line 147"/>
            <p:cNvSpPr>
              <a:spLocks noChangeShapeType="1"/>
            </p:cNvSpPr>
            <p:nvPr/>
          </p:nvSpPr>
          <p:spPr bwMode="auto">
            <a:xfrm flipV="1">
              <a:off x="1114" y="3203"/>
              <a:ext cx="18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5" name="Line 148"/>
            <p:cNvSpPr>
              <a:spLocks noChangeShapeType="1"/>
            </p:cNvSpPr>
            <p:nvPr/>
          </p:nvSpPr>
          <p:spPr bwMode="auto">
            <a:xfrm flipV="1">
              <a:off x="1139" y="3170"/>
              <a:ext cx="17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6" name="Line 149"/>
            <p:cNvSpPr>
              <a:spLocks noChangeShapeType="1"/>
            </p:cNvSpPr>
            <p:nvPr/>
          </p:nvSpPr>
          <p:spPr bwMode="auto">
            <a:xfrm flipV="1">
              <a:off x="1179" y="3095"/>
              <a:ext cx="35" cy="75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7" name="Line 150"/>
            <p:cNvSpPr>
              <a:spLocks noChangeShapeType="1"/>
            </p:cNvSpPr>
            <p:nvPr/>
          </p:nvSpPr>
          <p:spPr bwMode="auto">
            <a:xfrm flipV="1">
              <a:off x="1166" y="3139"/>
              <a:ext cx="19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8" name="Line 151"/>
            <p:cNvSpPr>
              <a:spLocks noChangeShapeType="1"/>
            </p:cNvSpPr>
            <p:nvPr/>
          </p:nvSpPr>
          <p:spPr bwMode="auto">
            <a:xfrm flipV="1">
              <a:off x="1196" y="3106"/>
              <a:ext cx="16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89" name="Line 152"/>
            <p:cNvSpPr>
              <a:spLocks noChangeShapeType="1"/>
            </p:cNvSpPr>
            <p:nvPr/>
          </p:nvSpPr>
          <p:spPr bwMode="auto">
            <a:xfrm flipV="1">
              <a:off x="1236" y="3035"/>
              <a:ext cx="35" cy="7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0" name="Line 153"/>
            <p:cNvSpPr>
              <a:spLocks noChangeShapeType="1"/>
            </p:cNvSpPr>
            <p:nvPr/>
          </p:nvSpPr>
          <p:spPr bwMode="auto">
            <a:xfrm flipV="1">
              <a:off x="1224" y="3075"/>
              <a:ext cx="17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1" name="Line 154"/>
            <p:cNvSpPr>
              <a:spLocks noChangeShapeType="1"/>
            </p:cNvSpPr>
            <p:nvPr/>
          </p:nvSpPr>
          <p:spPr bwMode="auto">
            <a:xfrm flipV="1">
              <a:off x="1251" y="3045"/>
              <a:ext cx="18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2" name="Line 155"/>
            <p:cNvSpPr>
              <a:spLocks noChangeShapeType="1"/>
            </p:cNvSpPr>
            <p:nvPr/>
          </p:nvSpPr>
          <p:spPr bwMode="auto">
            <a:xfrm flipV="1">
              <a:off x="1292" y="2980"/>
              <a:ext cx="34" cy="65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3" name="Line 156"/>
            <p:cNvSpPr>
              <a:spLocks noChangeShapeType="1"/>
            </p:cNvSpPr>
            <p:nvPr/>
          </p:nvSpPr>
          <p:spPr bwMode="auto">
            <a:xfrm flipV="1">
              <a:off x="1280" y="3015"/>
              <a:ext cx="17" cy="1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4" name="Line 157"/>
            <p:cNvSpPr>
              <a:spLocks noChangeShapeType="1"/>
            </p:cNvSpPr>
            <p:nvPr/>
          </p:nvSpPr>
          <p:spPr bwMode="auto">
            <a:xfrm flipV="1">
              <a:off x="1311" y="2984"/>
              <a:ext cx="17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5" name="Line 158"/>
            <p:cNvSpPr>
              <a:spLocks noChangeShapeType="1"/>
            </p:cNvSpPr>
            <p:nvPr/>
          </p:nvSpPr>
          <p:spPr bwMode="auto">
            <a:xfrm flipV="1">
              <a:off x="1348" y="2930"/>
              <a:ext cx="35" cy="6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6" name="Line 159"/>
            <p:cNvSpPr>
              <a:spLocks noChangeShapeType="1"/>
            </p:cNvSpPr>
            <p:nvPr/>
          </p:nvSpPr>
          <p:spPr bwMode="auto">
            <a:xfrm flipV="1">
              <a:off x="1342" y="2954"/>
              <a:ext cx="18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7" name="Line 160"/>
            <p:cNvSpPr>
              <a:spLocks noChangeShapeType="1"/>
            </p:cNvSpPr>
            <p:nvPr/>
          </p:nvSpPr>
          <p:spPr bwMode="auto">
            <a:xfrm flipV="1">
              <a:off x="1374" y="2927"/>
              <a:ext cx="22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8" name="Line 161"/>
            <p:cNvSpPr>
              <a:spLocks noChangeShapeType="1"/>
            </p:cNvSpPr>
            <p:nvPr/>
          </p:nvSpPr>
          <p:spPr bwMode="auto">
            <a:xfrm flipV="1">
              <a:off x="1404" y="2886"/>
              <a:ext cx="35" cy="5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299" name="Line 162"/>
            <p:cNvSpPr>
              <a:spLocks noChangeShapeType="1"/>
            </p:cNvSpPr>
            <p:nvPr/>
          </p:nvSpPr>
          <p:spPr bwMode="auto">
            <a:xfrm flipV="1">
              <a:off x="1413" y="2896"/>
              <a:ext cx="17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0" name="Line 163"/>
            <p:cNvSpPr>
              <a:spLocks noChangeShapeType="1"/>
            </p:cNvSpPr>
            <p:nvPr/>
          </p:nvSpPr>
          <p:spPr bwMode="auto">
            <a:xfrm flipV="1">
              <a:off x="1461" y="2845"/>
              <a:ext cx="34" cy="51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1" name="Line 164"/>
            <p:cNvSpPr>
              <a:spLocks noChangeShapeType="1"/>
            </p:cNvSpPr>
            <p:nvPr/>
          </p:nvSpPr>
          <p:spPr bwMode="auto">
            <a:xfrm flipV="1">
              <a:off x="1448" y="2869"/>
              <a:ext cx="21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2" name="Line 165"/>
            <p:cNvSpPr>
              <a:spLocks noChangeShapeType="1"/>
            </p:cNvSpPr>
            <p:nvPr/>
          </p:nvSpPr>
          <p:spPr bwMode="auto">
            <a:xfrm flipV="1">
              <a:off x="1486" y="2842"/>
              <a:ext cx="22" cy="18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3" name="Line 166"/>
            <p:cNvSpPr>
              <a:spLocks noChangeShapeType="1"/>
            </p:cNvSpPr>
            <p:nvPr/>
          </p:nvSpPr>
          <p:spPr bwMode="auto">
            <a:xfrm flipV="1">
              <a:off x="1517" y="2809"/>
              <a:ext cx="34" cy="4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4" name="Line 167"/>
            <p:cNvSpPr>
              <a:spLocks noChangeShapeType="1"/>
            </p:cNvSpPr>
            <p:nvPr/>
          </p:nvSpPr>
          <p:spPr bwMode="auto">
            <a:xfrm flipV="1">
              <a:off x="1525" y="2816"/>
              <a:ext cx="19" cy="1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5" name="Line 168"/>
            <p:cNvSpPr>
              <a:spLocks noChangeShapeType="1"/>
            </p:cNvSpPr>
            <p:nvPr/>
          </p:nvSpPr>
          <p:spPr bwMode="auto">
            <a:xfrm flipV="1">
              <a:off x="1573" y="2775"/>
              <a:ext cx="35" cy="4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6" name="Line 169"/>
            <p:cNvSpPr>
              <a:spLocks noChangeShapeType="1"/>
            </p:cNvSpPr>
            <p:nvPr/>
          </p:nvSpPr>
          <p:spPr bwMode="auto">
            <a:xfrm flipV="1">
              <a:off x="1560" y="2792"/>
              <a:ext cx="22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7" name="Line 170"/>
            <p:cNvSpPr>
              <a:spLocks noChangeShapeType="1"/>
            </p:cNvSpPr>
            <p:nvPr/>
          </p:nvSpPr>
          <p:spPr bwMode="auto">
            <a:xfrm flipV="1">
              <a:off x="1599" y="2769"/>
              <a:ext cx="21" cy="1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8" name="Line 171"/>
            <p:cNvSpPr>
              <a:spLocks noChangeShapeType="1"/>
            </p:cNvSpPr>
            <p:nvPr/>
          </p:nvSpPr>
          <p:spPr bwMode="auto">
            <a:xfrm flipV="1">
              <a:off x="1629" y="2745"/>
              <a:ext cx="36" cy="4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09" name="Line 172"/>
            <p:cNvSpPr>
              <a:spLocks noChangeShapeType="1"/>
            </p:cNvSpPr>
            <p:nvPr/>
          </p:nvSpPr>
          <p:spPr bwMode="auto">
            <a:xfrm flipV="1">
              <a:off x="1638" y="2751"/>
              <a:ext cx="18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0" name="Line 173"/>
            <p:cNvSpPr>
              <a:spLocks noChangeShapeType="1"/>
            </p:cNvSpPr>
            <p:nvPr/>
          </p:nvSpPr>
          <p:spPr bwMode="auto">
            <a:xfrm flipV="1">
              <a:off x="1686" y="2718"/>
              <a:ext cx="34" cy="3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1" name="Line 174"/>
            <p:cNvSpPr>
              <a:spLocks noChangeShapeType="1"/>
            </p:cNvSpPr>
            <p:nvPr/>
          </p:nvSpPr>
          <p:spPr bwMode="auto">
            <a:xfrm flipV="1">
              <a:off x="1677" y="2728"/>
              <a:ext cx="21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2" name="Line 175"/>
            <p:cNvSpPr>
              <a:spLocks noChangeShapeType="1"/>
            </p:cNvSpPr>
            <p:nvPr/>
          </p:nvSpPr>
          <p:spPr bwMode="auto">
            <a:xfrm>
              <a:off x="1719" y="2711"/>
              <a:ext cx="14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3" name="Line 176"/>
            <p:cNvSpPr>
              <a:spLocks noChangeShapeType="1"/>
            </p:cNvSpPr>
            <p:nvPr/>
          </p:nvSpPr>
          <p:spPr bwMode="auto">
            <a:xfrm flipV="1">
              <a:off x="1742" y="2694"/>
              <a:ext cx="34" cy="3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4" name="Line 177"/>
            <p:cNvSpPr>
              <a:spLocks noChangeShapeType="1"/>
            </p:cNvSpPr>
            <p:nvPr/>
          </p:nvSpPr>
          <p:spPr bwMode="auto">
            <a:xfrm>
              <a:off x="1739" y="2708"/>
              <a:ext cx="0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5" name="Line 178"/>
            <p:cNvSpPr>
              <a:spLocks noChangeShapeType="1"/>
            </p:cNvSpPr>
            <p:nvPr/>
          </p:nvSpPr>
          <p:spPr bwMode="auto">
            <a:xfrm flipV="1">
              <a:off x="1765" y="2690"/>
              <a:ext cx="20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6" name="Line 179"/>
            <p:cNvSpPr>
              <a:spLocks noChangeShapeType="1"/>
            </p:cNvSpPr>
            <p:nvPr/>
          </p:nvSpPr>
          <p:spPr bwMode="auto">
            <a:xfrm flipV="1">
              <a:off x="1797" y="2670"/>
              <a:ext cx="36" cy="3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7" name="Line 180"/>
            <p:cNvSpPr>
              <a:spLocks noChangeShapeType="1"/>
            </p:cNvSpPr>
            <p:nvPr/>
          </p:nvSpPr>
          <p:spPr bwMode="auto">
            <a:xfrm flipV="1">
              <a:off x="1810" y="2670"/>
              <a:ext cx="2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8" name="Line 181"/>
            <p:cNvSpPr>
              <a:spLocks noChangeShapeType="1"/>
            </p:cNvSpPr>
            <p:nvPr/>
          </p:nvSpPr>
          <p:spPr bwMode="auto">
            <a:xfrm flipV="1">
              <a:off x="1854" y="2659"/>
              <a:ext cx="32" cy="1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19" name="Line 182"/>
            <p:cNvSpPr>
              <a:spLocks noChangeShapeType="1"/>
            </p:cNvSpPr>
            <p:nvPr/>
          </p:nvSpPr>
          <p:spPr bwMode="auto">
            <a:xfrm flipV="1">
              <a:off x="1856" y="2657"/>
              <a:ext cx="21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0" name="Line 183"/>
            <p:cNvSpPr>
              <a:spLocks noChangeShapeType="1"/>
            </p:cNvSpPr>
            <p:nvPr/>
          </p:nvSpPr>
          <p:spPr bwMode="auto">
            <a:xfrm flipV="1">
              <a:off x="1911" y="2639"/>
              <a:ext cx="31" cy="2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1" name="Line 184"/>
            <p:cNvSpPr>
              <a:spLocks noChangeShapeType="1"/>
            </p:cNvSpPr>
            <p:nvPr/>
          </p:nvSpPr>
          <p:spPr bwMode="auto">
            <a:xfrm flipV="1">
              <a:off x="1902" y="2640"/>
              <a:ext cx="21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2" name="Line 185"/>
            <p:cNvSpPr>
              <a:spLocks noChangeShapeType="1"/>
            </p:cNvSpPr>
            <p:nvPr/>
          </p:nvSpPr>
          <p:spPr bwMode="auto">
            <a:xfrm>
              <a:off x="1944" y="2636"/>
              <a:ext cx="11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3" name="Line 186"/>
            <p:cNvSpPr>
              <a:spLocks noChangeShapeType="1"/>
            </p:cNvSpPr>
            <p:nvPr/>
          </p:nvSpPr>
          <p:spPr bwMode="auto">
            <a:xfrm flipV="1">
              <a:off x="1967" y="2623"/>
              <a:ext cx="31" cy="1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4" name="Line 187"/>
            <p:cNvSpPr>
              <a:spLocks noChangeShapeType="1"/>
            </p:cNvSpPr>
            <p:nvPr/>
          </p:nvSpPr>
          <p:spPr bwMode="auto">
            <a:xfrm>
              <a:off x="1964" y="2626"/>
              <a:ext cx="0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5" name="Line 188"/>
            <p:cNvSpPr>
              <a:spLocks noChangeShapeType="1"/>
            </p:cNvSpPr>
            <p:nvPr/>
          </p:nvSpPr>
          <p:spPr bwMode="auto">
            <a:xfrm flipV="1">
              <a:off x="1990" y="2613"/>
              <a:ext cx="20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6" name="Line 189"/>
            <p:cNvSpPr>
              <a:spLocks noChangeShapeType="1"/>
            </p:cNvSpPr>
            <p:nvPr/>
          </p:nvSpPr>
          <p:spPr bwMode="auto">
            <a:xfrm flipV="1">
              <a:off x="2023" y="2609"/>
              <a:ext cx="32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7" name="Line 190"/>
            <p:cNvSpPr>
              <a:spLocks noChangeShapeType="1"/>
            </p:cNvSpPr>
            <p:nvPr/>
          </p:nvSpPr>
          <p:spPr bwMode="auto">
            <a:xfrm flipV="1">
              <a:off x="2035" y="2599"/>
              <a:ext cx="2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8" name="Line 191"/>
            <p:cNvSpPr>
              <a:spLocks noChangeShapeType="1"/>
            </p:cNvSpPr>
            <p:nvPr/>
          </p:nvSpPr>
          <p:spPr bwMode="auto">
            <a:xfrm flipV="1">
              <a:off x="2079" y="2596"/>
              <a:ext cx="32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29" name="Line 192"/>
            <p:cNvSpPr>
              <a:spLocks noChangeShapeType="1"/>
            </p:cNvSpPr>
            <p:nvPr/>
          </p:nvSpPr>
          <p:spPr bwMode="auto">
            <a:xfrm flipV="1">
              <a:off x="2081" y="2590"/>
              <a:ext cx="21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0" name="Line 193"/>
            <p:cNvSpPr>
              <a:spLocks noChangeShapeType="1"/>
            </p:cNvSpPr>
            <p:nvPr/>
          </p:nvSpPr>
          <p:spPr bwMode="auto">
            <a:xfrm flipV="1">
              <a:off x="2136" y="2582"/>
              <a:ext cx="3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1" name="Line 194"/>
            <p:cNvSpPr>
              <a:spLocks noChangeShapeType="1"/>
            </p:cNvSpPr>
            <p:nvPr/>
          </p:nvSpPr>
          <p:spPr bwMode="auto">
            <a:xfrm flipV="1">
              <a:off x="2126" y="2579"/>
              <a:ext cx="2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2" name="Line 195"/>
            <p:cNvSpPr>
              <a:spLocks noChangeShapeType="1"/>
            </p:cNvSpPr>
            <p:nvPr/>
          </p:nvSpPr>
          <p:spPr bwMode="auto">
            <a:xfrm>
              <a:off x="2169" y="2570"/>
              <a:ext cx="14" cy="13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3" name="Line 196"/>
            <p:cNvSpPr>
              <a:spLocks noChangeShapeType="1"/>
            </p:cNvSpPr>
            <p:nvPr/>
          </p:nvSpPr>
          <p:spPr bwMode="auto">
            <a:xfrm flipV="1">
              <a:off x="2192" y="2572"/>
              <a:ext cx="31" cy="1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4" name="Line 197"/>
            <p:cNvSpPr>
              <a:spLocks noChangeShapeType="1"/>
            </p:cNvSpPr>
            <p:nvPr/>
          </p:nvSpPr>
          <p:spPr bwMode="auto">
            <a:xfrm>
              <a:off x="2189" y="2570"/>
              <a:ext cx="0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5" name="Line 198"/>
            <p:cNvSpPr>
              <a:spLocks noChangeShapeType="1"/>
            </p:cNvSpPr>
            <p:nvPr/>
          </p:nvSpPr>
          <p:spPr bwMode="auto">
            <a:xfrm flipV="1">
              <a:off x="2215" y="2559"/>
              <a:ext cx="20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6" name="Line 199"/>
            <p:cNvSpPr>
              <a:spLocks noChangeShapeType="1"/>
            </p:cNvSpPr>
            <p:nvPr/>
          </p:nvSpPr>
          <p:spPr bwMode="auto">
            <a:xfrm flipV="1">
              <a:off x="2248" y="2562"/>
              <a:ext cx="32" cy="1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7" name="Line 200"/>
            <p:cNvSpPr>
              <a:spLocks noChangeShapeType="1"/>
            </p:cNvSpPr>
            <p:nvPr/>
          </p:nvSpPr>
          <p:spPr bwMode="auto">
            <a:xfrm flipV="1">
              <a:off x="2260" y="2552"/>
              <a:ext cx="21" cy="14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8" name="Line 201"/>
            <p:cNvSpPr>
              <a:spLocks noChangeShapeType="1"/>
            </p:cNvSpPr>
            <p:nvPr/>
          </p:nvSpPr>
          <p:spPr bwMode="auto">
            <a:xfrm flipV="1">
              <a:off x="2303" y="2552"/>
              <a:ext cx="33" cy="1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39" name="Line 202"/>
            <p:cNvSpPr>
              <a:spLocks noChangeShapeType="1"/>
            </p:cNvSpPr>
            <p:nvPr/>
          </p:nvSpPr>
          <p:spPr bwMode="auto">
            <a:xfrm>
              <a:off x="2306" y="2552"/>
              <a:ext cx="18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40" name="Line 203"/>
            <p:cNvSpPr>
              <a:spLocks noChangeShapeType="1"/>
            </p:cNvSpPr>
            <p:nvPr/>
          </p:nvSpPr>
          <p:spPr bwMode="auto">
            <a:xfrm flipV="1">
              <a:off x="2360" y="2545"/>
              <a:ext cx="32" cy="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41" name="Line 204"/>
            <p:cNvSpPr>
              <a:spLocks noChangeShapeType="1"/>
            </p:cNvSpPr>
            <p:nvPr/>
          </p:nvSpPr>
          <p:spPr bwMode="auto">
            <a:xfrm>
              <a:off x="2351" y="2545"/>
              <a:ext cx="18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42" name="Line 205"/>
            <p:cNvSpPr>
              <a:spLocks noChangeShapeType="1"/>
            </p:cNvSpPr>
            <p:nvPr/>
          </p:nvSpPr>
          <p:spPr bwMode="auto">
            <a:xfrm>
              <a:off x="2393" y="2541"/>
              <a:ext cx="12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43" name="Line 206"/>
            <p:cNvSpPr>
              <a:spLocks noChangeShapeType="1"/>
            </p:cNvSpPr>
            <p:nvPr/>
          </p:nvSpPr>
          <p:spPr bwMode="auto">
            <a:xfrm flipV="1">
              <a:off x="2417" y="2538"/>
              <a:ext cx="31" cy="7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44" name="Line 207"/>
            <p:cNvSpPr>
              <a:spLocks noChangeShapeType="1"/>
            </p:cNvSpPr>
            <p:nvPr/>
          </p:nvSpPr>
          <p:spPr bwMode="auto">
            <a:xfrm>
              <a:off x="2414" y="2532"/>
              <a:ext cx="0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45" name="Line 208"/>
            <p:cNvSpPr>
              <a:spLocks noChangeShapeType="1"/>
            </p:cNvSpPr>
            <p:nvPr/>
          </p:nvSpPr>
          <p:spPr bwMode="auto">
            <a:xfrm>
              <a:off x="2439" y="2535"/>
              <a:ext cx="18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46" name="Line 209"/>
            <p:cNvSpPr>
              <a:spLocks noChangeShapeType="1"/>
            </p:cNvSpPr>
            <p:nvPr/>
          </p:nvSpPr>
          <p:spPr bwMode="auto">
            <a:xfrm flipV="1">
              <a:off x="2473" y="2532"/>
              <a:ext cx="31" cy="6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347" name="Line 210"/>
            <p:cNvSpPr>
              <a:spLocks noChangeShapeType="1"/>
            </p:cNvSpPr>
            <p:nvPr/>
          </p:nvSpPr>
          <p:spPr bwMode="auto">
            <a:xfrm>
              <a:off x="2485" y="2528"/>
              <a:ext cx="17" cy="0"/>
            </a:xfrm>
            <a:prstGeom prst="line">
              <a:avLst/>
            </a:prstGeom>
            <a:noFill/>
            <a:ln w="12700">
              <a:solidFill>
                <a:srgbClr val="F57B4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5067" name="Group 420"/>
          <p:cNvGrpSpPr>
            <a:grpSpLocks/>
          </p:cNvGrpSpPr>
          <p:nvPr/>
        </p:nvGrpSpPr>
        <p:grpSpPr bwMode="auto">
          <a:xfrm>
            <a:off x="2209800" y="3848100"/>
            <a:ext cx="2057400" cy="2514600"/>
            <a:chOff x="1440" y="1896"/>
            <a:chExt cx="3072" cy="1615"/>
          </a:xfrm>
        </p:grpSpPr>
        <p:grpSp>
          <p:nvGrpSpPr>
            <p:cNvPr id="45072" name="Group 217"/>
            <p:cNvGrpSpPr>
              <a:grpSpLocks/>
            </p:cNvGrpSpPr>
            <p:nvPr/>
          </p:nvGrpSpPr>
          <p:grpSpPr bwMode="auto">
            <a:xfrm>
              <a:off x="1440" y="1944"/>
              <a:ext cx="3024" cy="1501"/>
              <a:chOff x="144" y="528"/>
              <a:chExt cx="5264" cy="3360"/>
            </a:xfrm>
          </p:grpSpPr>
          <p:sp>
            <p:nvSpPr>
              <p:cNvPr id="45221" name="Line 218"/>
              <p:cNvSpPr>
                <a:spLocks noChangeShapeType="1"/>
              </p:cNvSpPr>
              <p:nvPr/>
            </p:nvSpPr>
            <p:spPr bwMode="auto">
              <a:xfrm flipV="1">
                <a:off x="144" y="528"/>
                <a:ext cx="96" cy="168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22" name="Line 219"/>
              <p:cNvSpPr>
                <a:spLocks noChangeShapeType="1"/>
              </p:cNvSpPr>
              <p:nvPr/>
            </p:nvSpPr>
            <p:spPr bwMode="auto">
              <a:xfrm>
                <a:off x="288" y="576"/>
                <a:ext cx="48" cy="331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23" name="Line 220"/>
              <p:cNvSpPr>
                <a:spLocks noChangeShapeType="1"/>
              </p:cNvSpPr>
              <p:nvPr/>
            </p:nvSpPr>
            <p:spPr bwMode="auto">
              <a:xfrm>
                <a:off x="480" y="720"/>
                <a:ext cx="48" cy="307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24" name="Line 221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8" cy="273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25" name="Line 222"/>
              <p:cNvSpPr>
                <a:spLocks noChangeShapeType="1"/>
              </p:cNvSpPr>
              <p:nvPr/>
            </p:nvSpPr>
            <p:spPr bwMode="auto">
              <a:xfrm>
                <a:off x="864" y="1056"/>
                <a:ext cx="80" cy="257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26" name="Line 223"/>
              <p:cNvSpPr>
                <a:spLocks noChangeShapeType="1"/>
              </p:cNvSpPr>
              <p:nvPr/>
            </p:nvSpPr>
            <p:spPr bwMode="auto">
              <a:xfrm flipH="1">
                <a:off x="368" y="720"/>
                <a:ext cx="64" cy="3168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27" name="Line 224"/>
              <p:cNvSpPr>
                <a:spLocks noChangeShapeType="1"/>
              </p:cNvSpPr>
              <p:nvPr/>
            </p:nvSpPr>
            <p:spPr bwMode="auto">
              <a:xfrm flipH="1">
                <a:off x="576" y="856"/>
                <a:ext cx="80" cy="2888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28" name="Line 225"/>
              <p:cNvSpPr>
                <a:spLocks noChangeShapeType="1"/>
              </p:cNvSpPr>
              <p:nvPr/>
            </p:nvSpPr>
            <p:spPr bwMode="auto">
              <a:xfrm flipH="1">
                <a:off x="768" y="1048"/>
                <a:ext cx="64" cy="2648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29" name="Line 226"/>
              <p:cNvSpPr>
                <a:spLocks noChangeShapeType="1"/>
              </p:cNvSpPr>
              <p:nvPr/>
            </p:nvSpPr>
            <p:spPr bwMode="auto">
              <a:xfrm flipH="1">
                <a:off x="960" y="1144"/>
                <a:ext cx="96" cy="245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0" name="Line 227"/>
              <p:cNvSpPr>
                <a:spLocks noChangeShapeType="1"/>
              </p:cNvSpPr>
              <p:nvPr/>
            </p:nvSpPr>
            <p:spPr bwMode="auto">
              <a:xfrm flipH="1">
                <a:off x="1176" y="1152"/>
                <a:ext cx="72" cy="230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1" name="Line 228"/>
              <p:cNvSpPr>
                <a:spLocks noChangeShapeType="1"/>
              </p:cNvSpPr>
              <p:nvPr/>
            </p:nvSpPr>
            <p:spPr bwMode="auto">
              <a:xfrm flipH="1">
                <a:off x="1376" y="1248"/>
                <a:ext cx="64" cy="209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2" name="Line 229"/>
              <p:cNvSpPr>
                <a:spLocks noChangeShapeType="1"/>
              </p:cNvSpPr>
              <p:nvPr/>
            </p:nvSpPr>
            <p:spPr bwMode="auto">
              <a:xfrm flipH="1">
                <a:off x="1600" y="1352"/>
                <a:ext cx="40" cy="196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3" name="Line 230"/>
              <p:cNvSpPr>
                <a:spLocks noChangeShapeType="1"/>
              </p:cNvSpPr>
              <p:nvPr/>
            </p:nvSpPr>
            <p:spPr bwMode="auto">
              <a:xfrm flipH="1">
                <a:off x="1768" y="1448"/>
                <a:ext cx="104" cy="175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4" name="Line 231"/>
              <p:cNvSpPr>
                <a:spLocks noChangeShapeType="1"/>
              </p:cNvSpPr>
              <p:nvPr/>
            </p:nvSpPr>
            <p:spPr bwMode="auto">
              <a:xfrm flipH="1">
                <a:off x="1968" y="1544"/>
                <a:ext cx="56" cy="156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5" name="Line 232"/>
              <p:cNvSpPr>
                <a:spLocks noChangeShapeType="1"/>
              </p:cNvSpPr>
              <p:nvPr/>
            </p:nvSpPr>
            <p:spPr bwMode="auto">
              <a:xfrm flipH="1">
                <a:off x="2192" y="1584"/>
                <a:ext cx="80" cy="151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6" name="Line 233"/>
              <p:cNvSpPr>
                <a:spLocks noChangeShapeType="1"/>
              </p:cNvSpPr>
              <p:nvPr/>
            </p:nvSpPr>
            <p:spPr bwMode="auto">
              <a:xfrm flipH="1">
                <a:off x="2384" y="1632"/>
                <a:ext cx="80" cy="1408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7" name="Line 234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40" cy="231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8" name="Line 235"/>
              <p:cNvSpPr>
                <a:spLocks noChangeShapeType="1"/>
              </p:cNvSpPr>
              <p:nvPr/>
            </p:nvSpPr>
            <p:spPr bwMode="auto">
              <a:xfrm>
                <a:off x="1304" y="1200"/>
                <a:ext cx="72" cy="213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39" name="Line 236"/>
              <p:cNvSpPr>
                <a:spLocks noChangeShapeType="1"/>
              </p:cNvSpPr>
              <p:nvPr/>
            </p:nvSpPr>
            <p:spPr bwMode="auto">
              <a:xfrm>
                <a:off x="1464" y="1248"/>
                <a:ext cx="104" cy="207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0" name="Line 237"/>
              <p:cNvSpPr>
                <a:spLocks noChangeShapeType="1"/>
              </p:cNvSpPr>
              <p:nvPr/>
            </p:nvSpPr>
            <p:spPr bwMode="auto">
              <a:xfrm>
                <a:off x="1672" y="1344"/>
                <a:ext cx="72" cy="179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1" name="Line 238"/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48" cy="166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2" name="Line 239"/>
              <p:cNvSpPr>
                <a:spLocks noChangeShapeType="1"/>
              </p:cNvSpPr>
              <p:nvPr/>
            </p:nvSpPr>
            <p:spPr bwMode="auto">
              <a:xfrm>
                <a:off x="2064" y="1536"/>
                <a:ext cx="104" cy="151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3" name="Line 240"/>
              <p:cNvSpPr>
                <a:spLocks noChangeShapeType="1"/>
              </p:cNvSpPr>
              <p:nvPr/>
            </p:nvSpPr>
            <p:spPr bwMode="auto">
              <a:xfrm>
                <a:off x="2296" y="1584"/>
                <a:ext cx="72" cy="139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4" name="Line 241"/>
              <p:cNvSpPr>
                <a:spLocks noChangeShapeType="1"/>
              </p:cNvSpPr>
              <p:nvPr/>
            </p:nvSpPr>
            <p:spPr bwMode="auto">
              <a:xfrm flipH="1">
                <a:off x="2592" y="1680"/>
                <a:ext cx="64" cy="130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5" name="Line 242"/>
              <p:cNvSpPr>
                <a:spLocks noChangeShapeType="1"/>
              </p:cNvSpPr>
              <p:nvPr/>
            </p:nvSpPr>
            <p:spPr bwMode="auto">
              <a:xfrm flipH="1">
                <a:off x="2792" y="1728"/>
                <a:ext cx="72" cy="118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6" name="Line 243"/>
              <p:cNvSpPr>
                <a:spLocks noChangeShapeType="1"/>
              </p:cNvSpPr>
              <p:nvPr/>
            </p:nvSpPr>
            <p:spPr bwMode="auto">
              <a:xfrm flipH="1">
                <a:off x="2984" y="1824"/>
                <a:ext cx="88" cy="102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7" name="Line 244"/>
              <p:cNvSpPr>
                <a:spLocks noChangeShapeType="1"/>
              </p:cNvSpPr>
              <p:nvPr/>
            </p:nvSpPr>
            <p:spPr bwMode="auto">
              <a:xfrm flipH="1">
                <a:off x="3176" y="1792"/>
                <a:ext cx="88" cy="102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8" name="Line 245"/>
              <p:cNvSpPr>
                <a:spLocks noChangeShapeType="1"/>
              </p:cNvSpPr>
              <p:nvPr/>
            </p:nvSpPr>
            <p:spPr bwMode="auto">
              <a:xfrm flipH="1">
                <a:off x="3376" y="1888"/>
                <a:ext cx="80" cy="90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49" name="Line 246"/>
              <p:cNvSpPr>
                <a:spLocks noChangeShapeType="1"/>
              </p:cNvSpPr>
              <p:nvPr/>
            </p:nvSpPr>
            <p:spPr bwMode="auto">
              <a:xfrm flipH="1">
                <a:off x="3568" y="1872"/>
                <a:ext cx="80" cy="90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0" name="Line 247"/>
              <p:cNvSpPr>
                <a:spLocks noChangeShapeType="1"/>
              </p:cNvSpPr>
              <p:nvPr/>
            </p:nvSpPr>
            <p:spPr bwMode="auto">
              <a:xfrm flipH="1">
                <a:off x="3792" y="1896"/>
                <a:ext cx="72" cy="79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1" name="Line 248"/>
              <p:cNvSpPr>
                <a:spLocks noChangeShapeType="1"/>
              </p:cNvSpPr>
              <p:nvPr/>
            </p:nvSpPr>
            <p:spPr bwMode="auto">
              <a:xfrm>
                <a:off x="2488" y="1632"/>
                <a:ext cx="96" cy="136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2" name="Line 249"/>
              <p:cNvSpPr>
                <a:spLocks noChangeShapeType="1"/>
              </p:cNvSpPr>
              <p:nvPr/>
            </p:nvSpPr>
            <p:spPr bwMode="auto">
              <a:xfrm>
                <a:off x="2672" y="1656"/>
                <a:ext cx="104" cy="126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3" name="Line 250"/>
              <p:cNvSpPr>
                <a:spLocks noChangeShapeType="1"/>
              </p:cNvSpPr>
              <p:nvPr/>
            </p:nvSpPr>
            <p:spPr bwMode="auto">
              <a:xfrm>
                <a:off x="2872" y="1728"/>
                <a:ext cx="88" cy="1088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4" name="Line 251"/>
              <p:cNvSpPr>
                <a:spLocks noChangeShapeType="1"/>
              </p:cNvSpPr>
              <p:nvPr/>
            </p:nvSpPr>
            <p:spPr bwMode="auto">
              <a:xfrm>
                <a:off x="30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5" name="Line 252"/>
              <p:cNvSpPr>
                <a:spLocks noChangeShapeType="1"/>
              </p:cNvSpPr>
              <p:nvPr/>
            </p:nvSpPr>
            <p:spPr bwMode="auto">
              <a:xfrm>
                <a:off x="32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6" name="Line 253"/>
              <p:cNvSpPr>
                <a:spLocks noChangeShapeType="1"/>
              </p:cNvSpPr>
              <p:nvPr/>
            </p:nvSpPr>
            <p:spPr bwMode="auto">
              <a:xfrm>
                <a:off x="3472" y="1872"/>
                <a:ext cx="88" cy="89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7" name="Line 254"/>
              <p:cNvSpPr>
                <a:spLocks noChangeShapeType="1"/>
              </p:cNvSpPr>
              <p:nvPr/>
            </p:nvSpPr>
            <p:spPr bwMode="auto">
              <a:xfrm>
                <a:off x="3680" y="1864"/>
                <a:ext cx="88" cy="848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8" name="Line 255"/>
              <p:cNvSpPr>
                <a:spLocks noChangeShapeType="1"/>
              </p:cNvSpPr>
              <p:nvPr/>
            </p:nvSpPr>
            <p:spPr bwMode="auto">
              <a:xfrm>
                <a:off x="3888" y="1880"/>
                <a:ext cx="88" cy="78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59" name="Line 256"/>
              <p:cNvSpPr>
                <a:spLocks noChangeShapeType="1"/>
              </p:cNvSpPr>
              <p:nvPr/>
            </p:nvSpPr>
            <p:spPr bwMode="auto">
              <a:xfrm>
                <a:off x="4104" y="1920"/>
                <a:ext cx="72" cy="71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0" name="Line 257"/>
              <p:cNvSpPr>
                <a:spLocks noChangeShapeType="1"/>
              </p:cNvSpPr>
              <p:nvPr/>
            </p:nvSpPr>
            <p:spPr bwMode="auto">
              <a:xfrm>
                <a:off x="4296" y="2016"/>
                <a:ext cx="64" cy="59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1" name="Line 258"/>
              <p:cNvSpPr>
                <a:spLocks noChangeShapeType="1"/>
              </p:cNvSpPr>
              <p:nvPr/>
            </p:nvSpPr>
            <p:spPr bwMode="auto">
              <a:xfrm>
                <a:off x="4496" y="2016"/>
                <a:ext cx="80" cy="53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2" name="Line 259"/>
              <p:cNvSpPr>
                <a:spLocks noChangeShapeType="1"/>
              </p:cNvSpPr>
              <p:nvPr/>
            </p:nvSpPr>
            <p:spPr bwMode="auto">
              <a:xfrm>
                <a:off x="4712" y="2032"/>
                <a:ext cx="56" cy="47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3" name="Line 260"/>
              <p:cNvSpPr>
                <a:spLocks noChangeShapeType="1"/>
              </p:cNvSpPr>
              <p:nvPr/>
            </p:nvSpPr>
            <p:spPr bwMode="auto">
              <a:xfrm>
                <a:off x="4888" y="2016"/>
                <a:ext cx="72" cy="48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4" name="Line 261"/>
              <p:cNvSpPr>
                <a:spLocks noChangeShapeType="1"/>
              </p:cNvSpPr>
              <p:nvPr/>
            </p:nvSpPr>
            <p:spPr bwMode="auto">
              <a:xfrm>
                <a:off x="5072" y="2072"/>
                <a:ext cx="64" cy="384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5" name="Line 262"/>
              <p:cNvSpPr>
                <a:spLocks noChangeShapeType="1"/>
              </p:cNvSpPr>
              <p:nvPr/>
            </p:nvSpPr>
            <p:spPr bwMode="auto">
              <a:xfrm flipH="1">
                <a:off x="4008" y="1920"/>
                <a:ext cx="72" cy="77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6" name="Line 263"/>
              <p:cNvSpPr>
                <a:spLocks noChangeShapeType="1"/>
              </p:cNvSpPr>
              <p:nvPr/>
            </p:nvSpPr>
            <p:spPr bwMode="auto">
              <a:xfrm flipH="1">
                <a:off x="4200" y="1984"/>
                <a:ext cx="72" cy="64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7" name="Line 264"/>
              <p:cNvSpPr>
                <a:spLocks noChangeShapeType="1"/>
              </p:cNvSpPr>
              <p:nvPr/>
            </p:nvSpPr>
            <p:spPr bwMode="auto">
              <a:xfrm flipH="1">
                <a:off x="4392" y="2016"/>
                <a:ext cx="72" cy="6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8" name="Line 265"/>
              <p:cNvSpPr>
                <a:spLocks noChangeShapeType="1"/>
              </p:cNvSpPr>
              <p:nvPr/>
            </p:nvSpPr>
            <p:spPr bwMode="auto">
              <a:xfrm flipH="1">
                <a:off x="4600" y="2032"/>
                <a:ext cx="88" cy="512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69" name="Line 266"/>
              <p:cNvSpPr>
                <a:spLocks noChangeShapeType="1"/>
              </p:cNvSpPr>
              <p:nvPr/>
            </p:nvSpPr>
            <p:spPr bwMode="auto">
              <a:xfrm flipH="1">
                <a:off x="4776" y="2032"/>
                <a:ext cx="88" cy="49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70" name="Line 267"/>
              <p:cNvSpPr>
                <a:spLocks noChangeShapeType="1"/>
              </p:cNvSpPr>
              <p:nvPr/>
            </p:nvSpPr>
            <p:spPr bwMode="auto">
              <a:xfrm flipH="1">
                <a:off x="4968" y="2072"/>
                <a:ext cx="88" cy="448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71" name="Line 268"/>
              <p:cNvSpPr>
                <a:spLocks noChangeShapeType="1"/>
              </p:cNvSpPr>
              <p:nvPr/>
            </p:nvSpPr>
            <p:spPr bwMode="auto">
              <a:xfrm>
                <a:off x="5232" y="2112"/>
                <a:ext cx="56" cy="29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72" name="Line 269"/>
              <p:cNvSpPr>
                <a:spLocks noChangeShapeType="1"/>
              </p:cNvSpPr>
              <p:nvPr/>
            </p:nvSpPr>
            <p:spPr bwMode="auto">
              <a:xfrm flipH="1">
                <a:off x="5152" y="2112"/>
                <a:ext cx="80" cy="32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73" name="Line 270"/>
              <p:cNvSpPr>
                <a:spLocks noChangeShapeType="1"/>
              </p:cNvSpPr>
              <p:nvPr/>
            </p:nvSpPr>
            <p:spPr bwMode="auto">
              <a:xfrm flipH="1">
                <a:off x="5296" y="2144"/>
                <a:ext cx="64" cy="25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74" name="Line 271"/>
              <p:cNvSpPr>
                <a:spLocks noChangeShapeType="1"/>
              </p:cNvSpPr>
              <p:nvPr/>
            </p:nvSpPr>
            <p:spPr bwMode="auto">
              <a:xfrm>
                <a:off x="5376" y="2152"/>
                <a:ext cx="32" cy="20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5073" name="Group 272"/>
            <p:cNvGrpSpPr>
              <a:grpSpLocks/>
            </p:cNvGrpSpPr>
            <p:nvPr/>
          </p:nvGrpSpPr>
          <p:grpSpPr bwMode="auto">
            <a:xfrm>
              <a:off x="1536" y="2808"/>
              <a:ext cx="2976" cy="703"/>
              <a:chOff x="955" y="2528"/>
              <a:chExt cx="1549" cy="985"/>
            </a:xfrm>
          </p:grpSpPr>
          <p:sp>
            <p:nvSpPr>
              <p:cNvPr id="45148" name="Line 273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49" name="Line 274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0" name="Line 275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1" name="Line 276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2" name="Line 277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3" name="Line 278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4" name="Line 279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5" name="Line 280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6" name="Line 281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7" name="Line 282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8" name="Line 283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59" name="Line 284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0" name="Line 285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1" name="Line 286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2" name="Line 287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3" name="Line 288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4" name="Line 289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5" name="Line 290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6" name="Line 291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7" name="Line 292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8" name="Line 293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69" name="Line 294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0" name="Line 295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1" name="Line 296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2" name="Line 297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3" name="Line 298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4" name="Line 299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5" name="Line 300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6" name="Line 301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7" name="Line 302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8" name="Line 303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79" name="Line 304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0" name="Line 305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1" name="Line 306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2" name="Line 307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3" name="Line 308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4" name="Line 309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5" name="Line 310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6" name="Line 311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7" name="Line 312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8" name="Line 313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89" name="Line 314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0" name="Line 315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1" name="Line 316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2" name="Line 317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3" name="Line 318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4" name="Line 319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5" name="Line 320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6" name="Line 321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7" name="Line 322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8" name="Line 323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99" name="Line 324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0" name="Line 325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1" name="Line 326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2" name="Line 327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3" name="Line 328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4" name="Line 329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5" name="Line 330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6" name="Line 331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7" name="Line 332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8" name="Line 333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09" name="Line 334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0" name="Line 335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1" name="Line 336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2" name="Line 337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3" name="Line 338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4" name="Line 339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5" name="Line 340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6" name="Line 341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7" name="Line 342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8" name="Line 343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19" name="Line 344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220" name="Line 345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5074" name="Group 346"/>
            <p:cNvGrpSpPr>
              <a:grpSpLocks/>
            </p:cNvGrpSpPr>
            <p:nvPr/>
          </p:nvGrpSpPr>
          <p:grpSpPr bwMode="auto">
            <a:xfrm flipV="1">
              <a:off x="1488" y="1896"/>
              <a:ext cx="2976" cy="720"/>
              <a:chOff x="955" y="2528"/>
              <a:chExt cx="1549" cy="985"/>
            </a:xfrm>
          </p:grpSpPr>
          <p:sp>
            <p:nvSpPr>
              <p:cNvPr id="45075" name="Line 347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76" name="Line 348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77" name="Line 349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78" name="Line 350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79" name="Line 351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0" name="Line 352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1" name="Line 353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2" name="Line 354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3" name="Line 355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4" name="Line 356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5" name="Line 357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6" name="Line 358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7" name="Line 359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8" name="Line 360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89" name="Line 361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0" name="Line 362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1" name="Line 363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2" name="Line 364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3" name="Line 365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4" name="Line 366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5" name="Line 367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6" name="Line 368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7" name="Line 369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8" name="Line 370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099" name="Line 371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0" name="Line 372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1" name="Line 373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2" name="Line 374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3" name="Line 375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4" name="Line 376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5" name="Line 377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6" name="Line 378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7" name="Line 379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8" name="Line 380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09" name="Line 381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0" name="Line 382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1" name="Line 383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2" name="Line 384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3" name="Line 385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4" name="Line 386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5" name="Line 387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6" name="Line 388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7" name="Line 389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8" name="Line 390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19" name="Line 391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0" name="Line 392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1" name="Line 393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2" name="Line 394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3" name="Line 395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4" name="Line 396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5" name="Line 397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6" name="Line 398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7" name="Line 399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8" name="Line 400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29" name="Line 401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0" name="Line 402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1" name="Line 403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2" name="Line 404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3" name="Line 405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4" name="Line 406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5" name="Line 407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6" name="Line 408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7" name="Line 409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8" name="Line 410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39" name="Line 411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40" name="Line 412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41" name="Line 413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42" name="Line 414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43" name="Line 415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44" name="Line 416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45" name="Line 417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46" name="Line 418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5147" name="Line 419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aphicFrame>
        <p:nvGraphicFramePr>
          <p:cNvPr id="45068" name="Object 4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284114"/>
              </p:ext>
            </p:extLst>
          </p:nvPr>
        </p:nvGraphicFramePr>
        <p:xfrm>
          <a:off x="4800600" y="3687762"/>
          <a:ext cx="2020888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3" imgW="1054100" imgH="431800" progId="Equation.3">
                  <p:embed/>
                </p:oleObj>
              </mc:Choice>
              <mc:Fallback>
                <p:oleObj name="Equation" r:id="rId3" imgW="1054100" imgH="431800" progId="Equation.3">
                  <p:embed/>
                  <p:pic>
                    <p:nvPicPr>
                      <p:cNvPr id="45068" name="Object 4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687762"/>
                        <a:ext cx="2020888" cy="8302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Text Box 422"/>
          <p:cNvSpPr txBox="1">
            <a:spLocks noChangeArrowheads="1"/>
          </p:cNvSpPr>
          <p:nvPr/>
        </p:nvSpPr>
        <p:spPr bwMode="auto">
          <a:xfrm>
            <a:off x="1295400" y="1143000"/>
            <a:ext cx="66294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it-IT" sz="2000"/>
              <a:t> Real signal decays faster than T</a:t>
            </a:r>
            <a:r>
              <a:rPr lang="en-US" altLang="it-IT" sz="2000" baseline="-25000"/>
              <a:t>2</a:t>
            </a:r>
            <a:r>
              <a:rPr lang="en-US" altLang="it-IT" sz="2000"/>
              <a:t> predictions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it-IT" sz="2000"/>
              <a:t> Pure T</a:t>
            </a:r>
            <a:r>
              <a:rPr lang="en-US" altLang="it-IT" sz="2000" baseline="-25000"/>
              <a:t>2</a:t>
            </a:r>
            <a:r>
              <a:rPr lang="en-US" altLang="it-IT" sz="2000"/>
              <a:t>: random spin-spin interactions with perfect  	  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it-IT" sz="2000"/>
              <a:t>                homogeneous external B0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it-IT" sz="2000"/>
              <a:t> In reality: Field is inhomogeneous (B</a:t>
            </a:r>
            <a:r>
              <a:rPr lang="en-US" altLang="it-IT" sz="2000" baseline="-25000"/>
              <a:t>real</a:t>
            </a:r>
            <a:r>
              <a:rPr lang="en-US" altLang="it-IT" sz="2000"/>
              <a:t> = B</a:t>
            </a:r>
            <a:r>
              <a:rPr lang="en-US" altLang="it-IT" sz="2000" baseline="-25000"/>
              <a:t>0</a:t>
            </a:r>
            <a:r>
              <a:rPr lang="en-US" altLang="it-IT" sz="2000"/>
              <a:t> + </a:t>
            </a:r>
            <a:r>
              <a:rPr lang="en-US" altLang="en-US" sz="2000">
                <a:sym typeface="Symbol" panose="05050102010706020507" pitchFamily="18" charset="2"/>
              </a:rPr>
              <a:t>B)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2000">
                <a:sym typeface="Symbol" panose="05050102010706020507" pitchFamily="18" charset="2"/>
              </a:rPr>
              <a:t> Signal decay due to random and fixed dephasing effects: T</a:t>
            </a:r>
            <a:r>
              <a:rPr lang="en-US" altLang="en-US" sz="2000" baseline="-25000">
                <a:sym typeface="Symbol" panose="05050102010706020507" pitchFamily="18" charset="2"/>
              </a:rPr>
              <a:t>2</a:t>
            </a:r>
            <a:r>
              <a:rPr lang="en-US" altLang="en-US" sz="2000" baseline="30000">
                <a:sym typeface="Symbol" panose="05050102010706020507" pitchFamily="18" charset="2"/>
              </a:rPr>
              <a:t>*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altLang="it-IT" sz="2000" baseline="-25000"/>
          </a:p>
        </p:txBody>
      </p:sp>
      <p:sp>
        <p:nvSpPr>
          <p:cNvPr id="45070" name="Text Box 423"/>
          <p:cNvSpPr txBox="1">
            <a:spLocks noChangeArrowheads="1"/>
          </p:cNvSpPr>
          <p:nvPr/>
        </p:nvSpPr>
        <p:spPr bwMode="auto">
          <a:xfrm>
            <a:off x="2658656" y="3215125"/>
            <a:ext cx="1392238" cy="420687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>
                <a:latin typeface="Symbol" panose="05050102010706020507" pitchFamily="18" charset="2"/>
              </a:rPr>
              <a:t>w</a:t>
            </a:r>
            <a:r>
              <a:rPr lang="en-US" altLang="it-IT" sz="2400" baseline="-25000">
                <a:latin typeface="Symbol" panose="05050102010706020507" pitchFamily="18" charset="2"/>
              </a:rPr>
              <a:t>o</a:t>
            </a:r>
            <a:r>
              <a:rPr lang="en-US" altLang="it-IT" sz="2400">
                <a:latin typeface="Arial" panose="020B0604020202020204" pitchFamily="34" charset="0"/>
              </a:rPr>
              <a:t> = </a:t>
            </a:r>
            <a:r>
              <a:rPr lang="en-US" altLang="it-IT" sz="2400">
                <a:latin typeface="Symbol" panose="05050102010706020507" pitchFamily="18" charset="2"/>
              </a:rPr>
              <a:t></a:t>
            </a:r>
            <a:r>
              <a:rPr lang="en-US" altLang="it-IT" sz="2400">
                <a:latin typeface="Arial" panose="020B0604020202020204" pitchFamily="34" charset="0"/>
              </a:rPr>
              <a:t> B</a:t>
            </a:r>
            <a:r>
              <a:rPr lang="en-US" altLang="it-IT" sz="2400" baseline="-25000">
                <a:latin typeface="Symbol" panose="05050102010706020507" pitchFamily="18" charset="2"/>
              </a:rPr>
              <a:t>o</a:t>
            </a:r>
          </a:p>
        </p:txBody>
      </p:sp>
      <p:sp>
        <p:nvSpPr>
          <p:cNvPr id="41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An imperfect world: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decay</a:t>
            </a:r>
            <a:r>
              <a:rPr lang="en-GB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18" name="Group 417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2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39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125538"/>
            <a:ext cx="4344987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766763" y="5689600"/>
            <a:ext cx="38941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The brain that is close to the frontal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sinues will be challenging for fMRI</a:t>
            </a:r>
            <a:endParaRPr lang="it-IT" altLang="it-IT" sz="2000"/>
          </a:p>
        </p:txBody>
      </p:sp>
      <p:pic>
        <p:nvPicPr>
          <p:cNvPr id="4608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11"/>
          <a:stretch>
            <a:fillRect/>
          </a:stretch>
        </p:blipFill>
        <p:spPr bwMode="auto">
          <a:xfrm>
            <a:off x="5867400" y="914400"/>
            <a:ext cx="254635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3"/>
          <a:stretch>
            <a:fillRect/>
          </a:stretch>
        </p:blipFill>
        <p:spPr bwMode="auto">
          <a:xfrm>
            <a:off x="5795963" y="3817938"/>
            <a:ext cx="2992437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8" name="Object 4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573103"/>
              </p:ext>
            </p:extLst>
          </p:nvPr>
        </p:nvGraphicFramePr>
        <p:xfrm>
          <a:off x="5026025" y="5949661"/>
          <a:ext cx="153987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Equation" r:id="rId5" imgW="1054100" imgH="431800" progId="Equation.3">
                  <p:embed/>
                </p:oleObj>
              </mc:Choice>
              <mc:Fallback>
                <p:oleObj name="Equation" r:id="rId5" imgW="1054100" imgH="431800" progId="Equation.3">
                  <p:embed/>
                  <p:pic>
                    <p:nvPicPr>
                      <p:cNvPr id="46088" name="Object 4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025" y="5949661"/>
                        <a:ext cx="1539875" cy="63341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Where in the head is T2* short?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65"/>
          <p:cNvGrpSpPr>
            <a:grpSpLocks/>
          </p:cNvGrpSpPr>
          <p:nvPr/>
        </p:nvGrpSpPr>
        <p:grpSpPr bwMode="auto">
          <a:xfrm>
            <a:off x="990600" y="4241800"/>
            <a:ext cx="7407275" cy="1778000"/>
            <a:chOff x="624" y="912"/>
            <a:chExt cx="4666" cy="1120"/>
          </a:xfrm>
        </p:grpSpPr>
        <p:sp>
          <p:nvSpPr>
            <p:cNvPr id="47165" name="Rectangle 2"/>
            <p:cNvSpPr>
              <a:spLocks noChangeArrowheads="1"/>
            </p:cNvSpPr>
            <p:nvPr/>
          </p:nvSpPr>
          <p:spPr bwMode="auto">
            <a:xfrm>
              <a:off x="1056" y="1168"/>
              <a:ext cx="3744" cy="864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graphicFrame>
          <p:nvGraphicFramePr>
            <p:cNvPr id="47166" name="Object 3"/>
            <p:cNvGraphicFramePr>
              <a:graphicFrameLocks noChangeAspect="1"/>
            </p:cNvGraphicFramePr>
            <p:nvPr/>
          </p:nvGraphicFramePr>
          <p:xfrm>
            <a:off x="1248" y="1394"/>
            <a:ext cx="3318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8" name="Equation" r:id="rId4" imgW="7112000" imgH="952500" progId="Equation.3">
                    <p:embed/>
                  </p:oleObj>
                </mc:Choice>
                <mc:Fallback>
                  <p:oleObj name="Equation" r:id="rId4" imgW="7112000" imgH="952500" progId="Equation.3">
                    <p:embed/>
                    <p:pic>
                      <p:nvPicPr>
                        <p:cNvPr id="47166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394"/>
                          <a:ext cx="3318" cy="446"/>
                        </a:xfrm>
                        <a:prstGeom prst="rect">
                          <a:avLst/>
                        </a:prstGeom>
                        <a:solidFill>
                          <a:srgbClr val="969696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67" name="Text Box 5"/>
            <p:cNvSpPr txBox="1">
              <a:spLocks noChangeArrowheads="1"/>
            </p:cNvSpPr>
            <p:nvPr/>
          </p:nvSpPr>
          <p:spPr bwMode="auto">
            <a:xfrm>
              <a:off x="624" y="912"/>
              <a:ext cx="4666" cy="25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>
                  <a:latin typeface="Times" panose="02020603050405020304" pitchFamily="18" charset="0"/>
                </a:rPr>
                <a:t> Mathematical Description: precession + relaxation (Bloch equations) </a:t>
              </a:r>
            </a:p>
          </p:txBody>
        </p:sp>
      </p:grpSp>
      <p:sp>
        <p:nvSpPr>
          <p:cNvPr id="47108" name="Line 37"/>
          <p:cNvSpPr>
            <a:spLocks noChangeShapeType="1"/>
          </p:cNvSpPr>
          <p:nvPr/>
        </p:nvSpPr>
        <p:spPr bwMode="auto">
          <a:xfrm>
            <a:off x="609600" y="838200"/>
            <a:ext cx="7924800" cy="0"/>
          </a:xfrm>
          <a:prstGeom prst="line">
            <a:avLst/>
          </a:prstGeom>
          <a:noFill/>
          <a:ln w="38100" cmpd="dbl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47109" name="Rectangle 31"/>
          <p:cNvSpPr>
            <a:spLocks noChangeArrowheads="1"/>
          </p:cNvSpPr>
          <p:nvPr/>
        </p:nvSpPr>
        <p:spPr bwMode="auto">
          <a:xfrm>
            <a:off x="838200" y="1676400"/>
            <a:ext cx="7848600" cy="22098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47110" name="Line 8"/>
          <p:cNvSpPr>
            <a:spLocks noChangeShapeType="1"/>
          </p:cNvSpPr>
          <p:nvPr/>
        </p:nvSpPr>
        <p:spPr bwMode="auto">
          <a:xfrm flipV="1">
            <a:off x="1812925" y="19399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7111" name="Group 38"/>
          <p:cNvGrpSpPr>
            <a:grpSpLocks/>
          </p:cNvGrpSpPr>
          <p:nvPr/>
        </p:nvGrpSpPr>
        <p:grpSpPr bwMode="auto">
          <a:xfrm>
            <a:off x="1219200" y="1828800"/>
            <a:ext cx="488950" cy="457200"/>
            <a:chOff x="768" y="2640"/>
            <a:chExt cx="308" cy="288"/>
          </a:xfrm>
        </p:grpSpPr>
        <p:sp>
          <p:nvSpPr>
            <p:cNvPr id="47163" name="Text Box 9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64" name="Line 10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7112" name="Line 11"/>
          <p:cNvSpPr>
            <a:spLocks noChangeShapeType="1"/>
          </p:cNvSpPr>
          <p:nvPr/>
        </p:nvSpPr>
        <p:spPr bwMode="auto">
          <a:xfrm flipH="1">
            <a:off x="1812925" y="2273300"/>
            <a:ext cx="0" cy="98425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13" name="Line 12"/>
          <p:cNvSpPr>
            <a:spLocks noChangeShapeType="1"/>
          </p:cNvSpPr>
          <p:nvPr/>
        </p:nvSpPr>
        <p:spPr bwMode="auto">
          <a:xfrm flipV="1">
            <a:off x="3279775" y="2605088"/>
            <a:ext cx="723900" cy="625475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14" name="Line 13"/>
          <p:cNvSpPr>
            <a:spLocks noChangeShapeType="1"/>
          </p:cNvSpPr>
          <p:nvPr/>
        </p:nvSpPr>
        <p:spPr bwMode="auto">
          <a:xfrm flipV="1">
            <a:off x="3279775" y="19399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15" name="Line 14"/>
          <p:cNvSpPr>
            <a:spLocks noChangeShapeType="1"/>
          </p:cNvSpPr>
          <p:nvPr/>
        </p:nvSpPr>
        <p:spPr bwMode="auto">
          <a:xfrm flipV="1">
            <a:off x="4927600" y="19399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16" name="Oval 15"/>
          <p:cNvSpPr>
            <a:spLocks noChangeArrowheads="1"/>
          </p:cNvSpPr>
          <p:nvPr/>
        </p:nvSpPr>
        <p:spPr bwMode="auto">
          <a:xfrm>
            <a:off x="4202113" y="2493963"/>
            <a:ext cx="1450975" cy="222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47117" name="Line 16"/>
          <p:cNvSpPr>
            <a:spLocks noChangeShapeType="1"/>
          </p:cNvSpPr>
          <p:nvPr/>
        </p:nvSpPr>
        <p:spPr bwMode="auto">
          <a:xfrm flipH="1" flipV="1">
            <a:off x="4202113" y="2605088"/>
            <a:ext cx="725487" cy="625475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18" name="Line 17"/>
          <p:cNvSpPr>
            <a:spLocks noChangeShapeType="1"/>
          </p:cNvSpPr>
          <p:nvPr/>
        </p:nvSpPr>
        <p:spPr bwMode="auto">
          <a:xfrm flipV="1">
            <a:off x="4927600" y="2605088"/>
            <a:ext cx="725488" cy="625475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19" name="Line 18"/>
          <p:cNvSpPr>
            <a:spLocks noChangeShapeType="1"/>
          </p:cNvSpPr>
          <p:nvPr/>
        </p:nvSpPr>
        <p:spPr bwMode="auto">
          <a:xfrm flipV="1">
            <a:off x="6919913" y="19399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20" name="Oval 19"/>
          <p:cNvSpPr>
            <a:spLocks noChangeArrowheads="1"/>
          </p:cNvSpPr>
          <p:nvPr/>
        </p:nvSpPr>
        <p:spPr bwMode="auto">
          <a:xfrm>
            <a:off x="6523038" y="2328863"/>
            <a:ext cx="792162" cy="1651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47121" name="Line 20"/>
          <p:cNvSpPr>
            <a:spLocks noChangeShapeType="1"/>
          </p:cNvSpPr>
          <p:nvPr/>
        </p:nvSpPr>
        <p:spPr bwMode="auto">
          <a:xfrm flipH="1" flipV="1">
            <a:off x="6523038" y="2438400"/>
            <a:ext cx="396875" cy="792163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22" name="Line 21"/>
          <p:cNvSpPr>
            <a:spLocks noChangeShapeType="1"/>
          </p:cNvSpPr>
          <p:nvPr/>
        </p:nvSpPr>
        <p:spPr bwMode="auto">
          <a:xfrm flipV="1">
            <a:off x="6919913" y="2438400"/>
            <a:ext cx="395287" cy="792163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7123" name="Group 51"/>
          <p:cNvGrpSpPr>
            <a:grpSpLocks/>
          </p:cNvGrpSpPr>
          <p:nvPr/>
        </p:nvGrpSpPr>
        <p:grpSpPr bwMode="auto">
          <a:xfrm>
            <a:off x="1219200" y="2362200"/>
            <a:ext cx="573088" cy="457200"/>
            <a:chOff x="768" y="2976"/>
            <a:chExt cx="361" cy="288"/>
          </a:xfrm>
        </p:grpSpPr>
        <p:sp>
          <p:nvSpPr>
            <p:cNvPr id="47161" name="Text Box 22"/>
            <p:cNvSpPr txBox="1">
              <a:spLocks noChangeArrowheads="1"/>
            </p:cNvSpPr>
            <p:nvPr/>
          </p:nvSpPr>
          <p:spPr bwMode="auto">
            <a:xfrm>
              <a:off x="768" y="2976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62" name="Line 23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7124" name="Line 24"/>
          <p:cNvSpPr>
            <a:spLocks noChangeShapeType="1"/>
          </p:cNvSpPr>
          <p:nvPr/>
        </p:nvSpPr>
        <p:spPr bwMode="auto">
          <a:xfrm flipV="1">
            <a:off x="7848600" y="19399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25" name="Line 25"/>
          <p:cNvSpPr>
            <a:spLocks noChangeShapeType="1"/>
          </p:cNvSpPr>
          <p:nvPr/>
        </p:nvSpPr>
        <p:spPr bwMode="auto">
          <a:xfrm flipH="1">
            <a:off x="7848600" y="2273300"/>
            <a:ext cx="0" cy="98425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26" name="Line 26"/>
          <p:cNvSpPr>
            <a:spLocks noChangeShapeType="1"/>
          </p:cNvSpPr>
          <p:nvPr/>
        </p:nvSpPr>
        <p:spPr bwMode="auto">
          <a:xfrm>
            <a:off x="3048000" y="35814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7127" name="Text Box 27"/>
          <p:cNvSpPr txBox="1">
            <a:spLocks noChangeArrowheads="1"/>
          </p:cNvSpPr>
          <p:nvPr/>
        </p:nvSpPr>
        <p:spPr bwMode="auto">
          <a:xfrm>
            <a:off x="6248400" y="3549650"/>
            <a:ext cx="5476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time</a:t>
            </a:r>
          </a:p>
        </p:txBody>
      </p:sp>
      <p:sp>
        <p:nvSpPr>
          <p:cNvPr id="47128" name="Text Box 28"/>
          <p:cNvSpPr txBox="1">
            <a:spLocks noChangeArrowheads="1"/>
          </p:cNvSpPr>
          <p:nvPr/>
        </p:nvSpPr>
        <p:spPr bwMode="auto">
          <a:xfrm>
            <a:off x="1219200" y="3473450"/>
            <a:ext cx="11699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Equilibrium</a:t>
            </a:r>
          </a:p>
        </p:txBody>
      </p:sp>
      <p:sp>
        <p:nvSpPr>
          <p:cNvPr id="47129" name="AutoShape 29"/>
          <p:cNvSpPr>
            <a:spLocks noChangeArrowheads="1"/>
          </p:cNvSpPr>
          <p:nvPr/>
        </p:nvSpPr>
        <p:spPr bwMode="auto">
          <a:xfrm>
            <a:off x="2286000" y="1828800"/>
            <a:ext cx="381000" cy="304800"/>
          </a:xfrm>
          <a:prstGeom prst="lightningBol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47130" name="Text Box 30"/>
          <p:cNvSpPr txBox="1">
            <a:spLocks noChangeArrowheads="1"/>
          </p:cNvSpPr>
          <p:nvPr/>
        </p:nvSpPr>
        <p:spPr bwMode="auto">
          <a:xfrm>
            <a:off x="2311400" y="2133600"/>
            <a:ext cx="431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RF</a:t>
            </a:r>
          </a:p>
        </p:txBody>
      </p:sp>
      <p:sp>
        <p:nvSpPr>
          <p:cNvPr id="47131" name="Text Box 32"/>
          <p:cNvSpPr txBox="1">
            <a:spLocks noChangeArrowheads="1"/>
          </p:cNvSpPr>
          <p:nvPr/>
        </p:nvSpPr>
        <p:spPr bwMode="auto">
          <a:xfrm>
            <a:off x="7239000" y="3473450"/>
            <a:ext cx="11699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Equilibrium</a:t>
            </a:r>
          </a:p>
        </p:txBody>
      </p:sp>
      <p:sp>
        <p:nvSpPr>
          <p:cNvPr id="47132" name="AutoShape 33"/>
          <p:cNvSpPr>
            <a:spLocks noChangeArrowheads="1"/>
          </p:cNvSpPr>
          <p:nvPr/>
        </p:nvSpPr>
        <p:spPr bwMode="auto">
          <a:xfrm rot="-4496019">
            <a:off x="5905500" y="1790700"/>
            <a:ext cx="381000" cy="304800"/>
          </a:xfrm>
          <a:prstGeom prst="lightningBol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47133" name="Text Box 34"/>
          <p:cNvSpPr txBox="1">
            <a:spLocks noChangeArrowheads="1"/>
          </p:cNvSpPr>
          <p:nvPr/>
        </p:nvSpPr>
        <p:spPr bwMode="auto">
          <a:xfrm>
            <a:off x="5791200" y="2057400"/>
            <a:ext cx="6715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NMR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signal</a:t>
            </a:r>
          </a:p>
        </p:txBody>
      </p:sp>
      <p:sp>
        <p:nvSpPr>
          <p:cNvPr id="47134" name="Text Box 6"/>
          <p:cNvSpPr txBox="1">
            <a:spLocks noChangeArrowheads="1"/>
          </p:cNvSpPr>
          <p:nvPr/>
        </p:nvSpPr>
        <p:spPr bwMode="auto">
          <a:xfrm>
            <a:off x="2057400" y="1270000"/>
            <a:ext cx="4857750" cy="4064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latin typeface="Times" panose="02020603050405020304" pitchFamily="18" charset="0"/>
              </a:rPr>
              <a:t> Geometrical description: damped precession</a:t>
            </a:r>
          </a:p>
        </p:txBody>
      </p:sp>
      <p:graphicFrame>
        <p:nvGraphicFramePr>
          <p:cNvPr id="47135" name="Object 36"/>
          <p:cNvGraphicFramePr>
            <a:graphicFrameLocks noChangeAspect="1"/>
          </p:cNvGraphicFramePr>
          <p:nvPr/>
        </p:nvGraphicFramePr>
        <p:xfrm>
          <a:off x="2006600" y="2414588"/>
          <a:ext cx="9652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" name="Equation" r:id="rId6" imgW="596900" imgH="228600" progId="Equation.3">
                  <p:embed/>
                </p:oleObj>
              </mc:Choice>
              <mc:Fallback>
                <p:oleObj name="Equation" r:id="rId6" imgW="596900" imgH="228600" progId="Equation.3">
                  <p:embed/>
                  <p:pic>
                    <p:nvPicPr>
                      <p:cNvPr id="47135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2414588"/>
                        <a:ext cx="965200" cy="436562"/>
                      </a:xfrm>
                      <a:prstGeom prst="rect">
                        <a:avLst/>
                      </a:prstGeom>
                      <a:solidFill>
                        <a:srgbClr val="00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36" name="Group 39"/>
          <p:cNvGrpSpPr>
            <a:grpSpLocks/>
          </p:cNvGrpSpPr>
          <p:nvPr/>
        </p:nvGrpSpPr>
        <p:grpSpPr bwMode="auto">
          <a:xfrm>
            <a:off x="3321050" y="1828800"/>
            <a:ext cx="488950" cy="457200"/>
            <a:chOff x="768" y="2640"/>
            <a:chExt cx="308" cy="288"/>
          </a:xfrm>
        </p:grpSpPr>
        <p:sp>
          <p:nvSpPr>
            <p:cNvPr id="47159" name="Text Box 40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60" name="Line 41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7137" name="Group 42"/>
          <p:cNvGrpSpPr>
            <a:grpSpLocks/>
          </p:cNvGrpSpPr>
          <p:nvPr/>
        </p:nvGrpSpPr>
        <p:grpSpPr bwMode="auto">
          <a:xfrm>
            <a:off x="4953000" y="1828800"/>
            <a:ext cx="488950" cy="457200"/>
            <a:chOff x="768" y="2640"/>
            <a:chExt cx="308" cy="288"/>
          </a:xfrm>
        </p:grpSpPr>
        <p:sp>
          <p:nvSpPr>
            <p:cNvPr id="47157" name="Text Box 43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58" name="Line 44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7138" name="Group 45"/>
          <p:cNvGrpSpPr>
            <a:grpSpLocks/>
          </p:cNvGrpSpPr>
          <p:nvPr/>
        </p:nvGrpSpPr>
        <p:grpSpPr bwMode="auto">
          <a:xfrm>
            <a:off x="6978650" y="1828800"/>
            <a:ext cx="488950" cy="457200"/>
            <a:chOff x="768" y="2640"/>
            <a:chExt cx="308" cy="288"/>
          </a:xfrm>
        </p:grpSpPr>
        <p:sp>
          <p:nvSpPr>
            <p:cNvPr id="47155" name="Text Box 46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56" name="Line 47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7139" name="Group 48"/>
          <p:cNvGrpSpPr>
            <a:grpSpLocks/>
          </p:cNvGrpSpPr>
          <p:nvPr/>
        </p:nvGrpSpPr>
        <p:grpSpPr bwMode="auto">
          <a:xfrm>
            <a:off x="7893050" y="1828800"/>
            <a:ext cx="488950" cy="457200"/>
            <a:chOff x="768" y="2640"/>
            <a:chExt cx="308" cy="288"/>
          </a:xfrm>
        </p:grpSpPr>
        <p:sp>
          <p:nvSpPr>
            <p:cNvPr id="47153" name="Text Box 49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54" name="Line 50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7140" name="Group 52"/>
          <p:cNvGrpSpPr>
            <a:grpSpLocks/>
          </p:cNvGrpSpPr>
          <p:nvPr/>
        </p:nvGrpSpPr>
        <p:grpSpPr bwMode="auto">
          <a:xfrm>
            <a:off x="7885113" y="2362200"/>
            <a:ext cx="573087" cy="457200"/>
            <a:chOff x="768" y="2976"/>
            <a:chExt cx="361" cy="288"/>
          </a:xfrm>
        </p:grpSpPr>
        <p:sp>
          <p:nvSpPr>
            <p:cNvPr id="47151" name="Text Box 53"/>
            <p:cNvSpPr txBox="1">
              <a:spLocks noChangeArrowheads="1"/>
            </p:cNvSpPr>
            <p:nvPr/>
          </p:nvSpPr>
          <p:spPr bwMode="auto">
            <a:xfrm>
              <a:off x="768" y="2976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52" name="Line 54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7141" name="Group 55"/>
          <p:cNvGrpSpPr>
            <a:grpSpLocks/>
          </p:cNvGrpSpPr>
          <p:nvPr/>
        </p:nvGrpSpPr>
        <p:grpSpPr bwMode="auto">
          <a:xfrm>
            <a:off x="5343525" y="2971800"/>
            <a:ext cx="676275" cy="457200"/>
            <a:chOff x="768" y="2976"/>
            <a:chExt cx="426" cy="247"/>
          </a:xfrm>
        </p:grpSpPr>
        <p:sp>
          <p:nvSpPr>
            <p:cNvPr id="47149" name="Text Box 56"/>
            <p:cNvSpPr txBox="1">
              <a:spLocks noChangeArrowheads="1"/>
            </p:cNvSpPr>
            <p:nvPr/>
          </p:nvSpPr>
          <p:spPr bwMode="auto">
            <a:xfrm>
              <a:off x="768" y="2976"/>
              <a:ext cx="426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(t)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50" name="Line 57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7142" name="Group 58"/>
          <p:cNvGrpSpPr>
            <a:grpSpLocks/>
          </p:cNvGrpSpPr>
          <p:nvPr/>
        </p:nvGrpSpPr>
        <p:grpSpPr bwMode="auto">
          <a:xfrm>
            <a:off x="3657600" y="2971800"/>
            <a:ext cx="676275" cy="457200"/>
            <a:chOff x="768" y="2976"/>
            <a:chExt cx="426" cy="247"/>
          </a:xfrm>
        </p:grpSpPr>
        <p:sp>
          <p:nvSpPr>
            <p:cNvPr id="47147" name="Text Box 59"/>
            <p:cNvSpPr txBox="1">
              <a:spLocks noChangeArrowheads="1"/>
            </p:cNvSpPr>
            <p:nvPr/>
          </p:nvSpPr>
          <p:spPr bwMode="auto">
            <a:xfrm>
              <a:off x="768" y="2976"/>
              <a:ext cx="426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(t)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48" name="Line 60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7143" name="Group 61"/>
          <p:cNvGrpSpPr>
            <a:grpSpLocks/>
          </p:cNvGrpSpPr>
          <p:nvPr/>
        </p:nvGrpSpPr>
        <p:grpSpPr bwMode="auto">
          <a:xfrm>
            <a:off x="7019925" y="2971800"/>
            <a:ext cx="676275" cy="457200"/>
            <a:chOff x="768" y="2976"/>
            <a:chExt cx="426" cy="247"/>
          </a:xfrm>
        </p:grpSpPr>
        <p:sp>
          <p:nvSpPr>
            <p:cNvPr id="47145" name="Text Box 62"/>
            <p:cNvSpPr txBox="1">
              <a:spLocks noChangeArrowheads="1"/>
            </p:cNvSpPr>
            <p:nvPr/>
          </p:nvSpPr>
          <p:spPr bwMode="auto">
            <a:xfrm>
              <a:off x="768" y="2976"/>
              <a:ext cx="426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(t)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47146" name="Line 63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6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Magnetization dynamics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6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ChangeArrowheads="1"/>
          </p:cNvSpPr>
          <p:nvPr/>
        </p:nvSpPr>
        <p:spPr bwMode="auto">
          <a:xfrm>
            <a:off x="1752600" y="2209800"/>
            <a:ext cx="6858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en-US" sz="2800" b="1" dirty="0"/>
              <a:t>NMR Signal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rgbClr val="00B050"/>
                </a:solidFill>
              </a:rPr>
              <a:t>Equilibrium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magnetization </a:t>
            </a:r>
            <a:r>
              <a:rPr lang="en-US" altLang="en-US" sz="2400" dirty="0"/>
              <a:t>(</a:t>
            </a:r>
            <a:r>
              <a:rPr lang="en-US" altLang="en-US" sz="2400" b="1" dirty="0"/>
              <a:t>Mo</a:t>
            </a:r>
            <a:r>
              <a:rPr lang="en-US" altLang="en-US" sz="2400" dirty="0"/>
              <a:t>) </a:t>
            </a:r>
            <a:endParaRPr lang="en-US" altLang="en-US" sz="2400" dirty="0" smtClean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>
                <a:solidFill>
                  <a:srgbClr val="C00000"/>
                </a:solidFill>
              </a:rPr>
              <a:t>Excitation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of </a:t>
            </a:r>
            <a:r>
              <a:rPr lang="en-US" altLang="en-US" sz="2400" b="1" dirty="0" smtClean="0"/>
              <a:t>Mo </a:t>
            </a:r>
            <a:r>
              <a:rPr lang="en-US" altLang="en-US" sz="2400" dirty="0" smtClean="0"/>
              <a:t>away from equilibrium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Relaxation</a:t>
            </a:r>
            <a:r>
              <a:rPr lang="en-US" altLang="en-US" sz="2400" dirty="0"/>
              <a:t> of </a:t>
            </a:r>
            <a:r>
              <a:rPr lang="en-US" altLang="en-US" sz="2400" b="1" dirty="0" smtClean="0"/>
              <a:t>Mo </a:t>
            </a:r>
            <a:r>
              <a:rPr lang="en-US" altLang="en-US" sz="2400" dirty="0" smtClean="0"/>
              <a:t>to equilibrium</a:t>
            </a:r>
            <a:endParaRPr lang="en-US" altLang="en-US" sz="2400" dirty="0"/>
          </a:p>
        </p:txBody>
      </p:sp>
      <p:sp>
        <p:nvSpPr>
          <p:cNvPr id="5" name="Rettangolo 2"/>
          <p:cNvSpPr/>
          <p:nvPr/>
        </p:nvSpPr>
        <p:spPr>
          <a:xfrm>
            <a:off x="0" y="0"/>
            <a:ext cx="9144000" cy="1174749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Quick review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39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21609" y="914400"/>
            <a:ext cx="8893791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31813" indent="-258763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000" b="1" dirty="0"/>
              <a:t>What is the source of the NMR signal</a:t>
            </a:r>
            <a:r>
              <a:rPr lang="en-US" altLang="it-IT" sz="2000" b="1" dirty="0" smtClean="0"/>
              <a:t>?</a:t>
            </a: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 smtClean="0">
                <a:solidFill>
                  <a:schemeClr val="accent1"/>
                </a:solidFill>
              </a:rPr>
              <a:t>The equilibrium magnetization when sample is at B</a:t>
            </a:r>
            <a:r>
              <a:rPr lang="en-US" altLang="it-IT" sz="1800" baseline="-25000" dirty="0">
                <a:solidFill>
                  <a:schemeClr val="accent1"/>
                </a:solidFill>
                <a:sym typeface="Symbol" panose="05050102010706020507" pitchFamily="18" charset="2"/>
              </a:rPr>
              <a:t>0</a:t>
            </a:r>
            <a:endParaRPr lang="en-US" altLang="it-IT" sz="1800" dirty="0" smtClean="0">
              <a:solidFill>
                <a:schemeClr val="accent1"/>
              </a:solidFill>
            </a:endParaRP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>
                <a:solidFill>
                  <a:schemeClr val="accent1"/>
                </a:solidFill>
              </a:rPr>
              <a:t>The magnetization </a:t>
            </a:r>
            <a:r>
              <a:rPr lang="en-US" altLang="it-IT" sz="1800" dirty="0" smtClean="0">
                <a:solidFill>
                  <a:schemeClr val="accent1"/>
                </a:solidFill>
              </a:rPr>
              <a:t>comes from protons</a:t>
            </a:r>
            <a:r>
              <a:rPr lang="en-US" altLang="it-IT" sz="1800" dirty="0">
                <a:solidFill>
                  <a:schemeClr val="accent1"/>
                </a:solidFill>
              </a:rPr>
              <a:t>, </a:t>
            </a:r>
            <a:r>
              <a:rPr lang="en-US" altLang="it-IT" sz="1800" dirty="0" smtClean="0">
                <a:solidFill>
                  <a:schemeClr val="accent1"/>
                </a:solidFill>
              </a:rPr>
              <a:t>mostly in H</a:t>
            </a:r>
            <a:r>
              <a:rPr lang="en-US" altLang="it-IT" sz="1800" baseline="-25000" dirty="0" smtClean="0">
                <a:solidFill>
                  <a:schemeClr val="accent1"/>
                </a:solidFill>
              </a:rPr>
              <a:t>2</a:t>
            </a:r>
            <a:r>
              <a:rPr lang="en-US" altLang="it-IT" sz="1800" dirty="0" smtClean="0">
                <a:solidFill>
                  <a:schemeClr val="accent1"/>
                </a:solidFill>
              </a:rPr>
              <a:t>O</a:t>
            </a: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 smtClean="0">
                <a:solidFill>
                  <a:schemeClr val="accent1"/>
                </a:solidFill>
              </a:rPr>
              <a:t>Precession frequency at equilibrium: </a:t>
            </a:r>
            <a:r>
              <a:rPr lang="en-US" altLang="it-IT" sz="18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</a:t>
            </a:r>
            <a:r>
              <a:rPr lang="en-US" altLang="it-IT" sz="1800" baseline="-25000" dirty="0">
                <a:solidFill>
                  <a:schemeClr val="accent1"/>
                </a:solidFill>
                <a:sym typeface="Symbol" panose="05050102010706020507" pitchFamily="18" charset="2"/>
              </a:rPr>
              <a:t>0</a:t>
            </a:r>
            <a:r>
              <a:rPr lang="en-US" altLang="it-IT" sz="18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 =  B</a:t>
            </a:r>
            <a:r>
              <a:rPr lang="en-US" altLang="it-IT" sz="1800" baseline="-250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0</a:t>
            </a:r>
            <a:endParaRPr lang="en-US" altLang="it-IT" sz="1800" baseline="-25000" dirty="0">
              <a:solidFill>
                <a:schemeClr val="accent1"/>
              </a:solidFill>
            </a:endParaRPr>
          </a:p>
          <a:p>
            <a:pPr marL="531813" indent="-258763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000" b="1" dirty="0"/>
              <a:t>What do we need to measure an NMR </a:t>
            </a:r>
            <a:r>
              <a:rPr lang="en-US" altLang="it-IT" sz="2000" b="1" dirty="0" smtClean="0"/>
              <a:t>signal?</a:t>
            </a: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 smtClean="0">
                <a:solidFill>
                  <a:schemeClr val="accent1"/>
                </a:solidFill>
              </a:rPr>
              <a:t>Excitation pulse (B</a:t>
            </a:r>
            <a:r>
              <a:rPr lang="en-US" altLang="it-IT" sz="1800" baseline="-25000" dirty="0" smtClean="0">
                <a:solidFill>
                  <a:schemeClr val="accent1"/>
                </a:solidFill>
              </a:rPr>
              <a:t>1</a:t>
            </a:r>
            <a:r>
              <a:rPr lang="en-US" altLang="it-IT" sz="1800" dirty="0" smtClean="0">
                <a:solidFill>
                  <a:schemeClr val="accent1"/>
                </a:solidFill>
              </a:rPr>
              <a:t>), must be on resonance (</a:t>
            </a:r>
            <a:r>
              <a:rPr lang="en-US" altLang="it-IT" sz="18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 </a:t>
            </a:r>
            <a:r>
              <a:rPr lang="en-US" altLang="it-IT" sz="1800" dirty="0">
                <a:solidFill>
                  <a:schemeClr val="accent1"/>
                </a:solidFill>
                <a:sym typeface="Symbol" panose="05050102010706020507" pitchFamily="18" charset="2"/>
              </a:rPr>
              <a:t>to </a:t>
            </a:r>
            <a:r>
              <a:rPr lang="en-US" altLang="it-IT" sz="18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B</a:t>
            </a:r>
            <a:r>
              <a:rPr lang="en-US" altLang="it-IT" sz="1800" baseline="-250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0</a:t>
            </a:r>
            <a:r>
              <a:rPr lang="en-US" altLang="it-IT" sz="1800" dirty="0" smtClean="0">
                <a:solidFill>
                  <a:schemeClr val="accent1"/>
                </a:solidFill>
                <a:sym typeface="Symbol" panose="05050102010706020507" pitchFamily="18" charset="2"/>
              </a:rPr>
              <a:t>)</a:t>
            </a:r>
            <a:endParaRPr lang="en-US" altLang="it-IT" sz="1800" dirty="0">
              <a:solidFill>
                <a:schemeClr val="accent1"/>
              </a:solidFill>
            </a:endParaRP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 smtClean="0">
                <a:solidFill>
                  <a:schemeClr val="accent1"/>
                </a:solidFill>
              </a:rPr>
              <a:t>Magnetization rotated away from equilibrium (flip angle)</a:t>
            </a:r>
            <a:endParaRPr lang="en-US" altLang="it-IT" sz="1800" dirty="0">
              <a:solidFill>
                <a:schemeClr val="accent1"/>
              </a:solidFill>
            </a:endParaRPr>
          </a:p>
          <a:p>
            <a:pPr marL="531813" indent="-258763"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000" b="1" dirty="0"/>
              <a:t>What are T1, T2 and T2* relaxation</a:t>
            </a:r>
            <a:r>
              <a:rPr lang="en-US" altLang="it-IT" sz="2000" b="1" dirty="0" smtClean="0"/>
              <a:t>?</a:t>
            </a: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 smtClean="0">
                <a:solidFill>
                  <a:schemeClr val="accent1"/>
                </a:solidFill>
              </a:rPr>
              <a:t>T1: Longitudinal magnetization recovery to equilibrium</a:t>
            </a: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 smtClean="0">
                <a:solidFill>
                  <a:schemeClr val="accent1"/>
                </a:solidFill>
              </a:rPr>
              <a:t>T2: Transverse magnetization recovery to equilibrium (zero)  considering only </a:t>
            </a: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chemeClr val="accent1"/>
                </a:solidFill>
              </a:rPr>
              <a:t> </a:t>
            </a:r>
            <a:r>
              <a:rPr lang="en-US" altLang="it-IT" sz="1800" dirty="0" smtClean="0">
                <a:solidFill>
                  <a:schemeClr val="accent1"/>
                </a:solidFill>
              </a:rPr>
              <a:t>          proton-proton magnetic field interactions</a:t>
            </a: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 smtClean="0">
                <a:solidFill>
                  <a:schemeClr val="accent1"/>
                </a:solidFill>
              </a:rPr>
              <a:t>T2*: like T2, but adding contributions from static magnetic field </a:t>
            </a:r>
            <a:r>
              <a:rPr lang="en-US" altLang="it-IT" sz="1800" dirty="0" err="1" smtClean="0">
                <a:solidFill>
                  <a:schemeClr val="accent1"/>
                </a:solidFill>
              </a:rPr>
              <a:t>inhomogeneities</a:t>
            </a:r>
            <a:endParaRPr lang="en-US" altLang="it-IT" sz="1800" dirty="0" smtClean="0">
              <a:solidFill>
                <a:schemeClr val="accent1"/>
              </a:solidFill>
            </a:endParaRPr>
          </a:p>
          <a:p>
            <a:pPr marL="723900" lvl="1" indent="-258763" algn="just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 smtClean="0">
                <a:solidFill>
                  <a:schemeClr val="accent1"/>
                </a:solidFill>
              </a:rPr>
              <a:t>T1, T2 and T2* depend on local tissue environments </a:t>
            </a:r>
            <a:endParaRPr lang="en-US" altLang="it-IT" sz="1800" dirty="0"/>
          </a:p>
        </p:txBody>
      </p:sp>
      <p:sp>
        <p:nvSpPr>
          <p:cNvPr id="5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Summary of concepts introduced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34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9" name="Group 4"/>
          <p:cNvGrpSpPr>
            <a:grpSpLocks/>
          </p:cNvGrpSpPr>
          <p:nvPr/>
        </p:nvGrpSpPr>
        <p:grpSpPr bwMode="auto">
          <a:xfrm>
            <a:off x="755650" y="3213100"/>
            <a:ext cx="7848600" cy="2209800"/>
            <a:chOff x="838200" y="1676400"/>
            <a:chExt cx="7848600" cy="2209800"/>
          </a:xfrm>
        </p:grpSpPr>
        <p:sp>
          <p:nvSpPr>
            <p:cNvPr id="50185" name="Rectangle 8"/>
            <p:cNvSpPr>
              <a:spLocks noChangeArrowheads="1"/>
            </p:cNvSpPr>
            <p:nvPr/>
          </p:nvSpPr>
          <p:spPr bwMode="auto">
            <a:xfrm>
              <a:off x="838200" y="1676400"/>
              <a:ext cx="7848600" cy="22098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50186" name="Line 9"/>
            <p:cNvSpPr>
              <a:spLocks noChangeShapeType="1"/>
            </p:cNvSpPr>
            <p:nvPr/>
          </p:nvSpPr>
          <p:spPr bwMode="auto">
            <a:xfrm flipV="1">
              <a:off x="1812925" y="19399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50187" name="Group 10"/>
            <p:cNvGrpSpPr>
              <a:grpSpLocks/>
            </p:cNvGrpSpPr>
            <p:nvPr/>
          </p:nvGrpSpPr>
          <p:grpSpPr bwMode="auto">
            <a:xfrm>
              <a:off x="1219200" y="1828800"/>
              <a:ext cx="488950" cy="457200"/>
              <a:chOff x="768" y="2640"/>
              <a:chExt cx="308" cy="288"/>
            </a:xfrm>
          </p:grpSpPr>
          <p:sp>
            <p:nvSpPr>
              <p:cNvPr id="50237" name="Text Box 11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38" name="Line 12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50188" name="Line 13"/>
            <p:cNvSpPr>
              <a:spLocks noChangeShapeType="1"/>
            </p:cNvSpPr>
            <p:nvPr/>
          </p:nvSpPr>
          <p:spPr bwMode="auto">
            <a:xfrm flipH="1">
              <a:off x="1812925" y="2273300"/>
              <a:ext cx="0" cy="984250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189" name="Line 14"/>
            <p:cNvSpPr>
              <a:spLocks noChangeShapeType="1"/>
            </p:cNvSpPr>
            <p:nvPr/>
          </p:nvSpPr>
          <p:spPr bwMode="auto">
            <a:xfrm flipV="1">
              <a:off x="3279775" y="2605088"/>
              <a:ext cx="723900" cy="625475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190" name="Line 15"/>
            <p:cNvSpPr>
              <a:spLocks noChangeShapeType="1"/>
            </p:cNvSpPr>
            <p:nvPr/>
          </p:nvSpPr>
          <p:spPr bwMode="auto">
            <a:xfrm flipV="1">
              <a:off x="3279775" y="19399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191" name="Line 16"/>
            <p:cNvSpPr>
              <a:spLocks noChangeShapeType="1"/>
            </p:cNvSpPr>
            <p:nvPr/>
          </p:nvSpPr>
          <p:spPr bwMode="auto">
            <a:xfrm flipV="1">
              <a:off x="4927600" y="19399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192" name="Oval 17"/>
            <p:cNvSpPr>
              <a:spLocks noChangeArrowheads="1"/>
            </p:cNvSpPr>
            <p:nvPr/>
          </p:nvSpPr>
          <p:spPr bwMode="auto">
            <a:xfrm>
              <a:off x="4202113" y="2493963"/>
              <a:ext cx="1450975" cy="2222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50193" name="Line 18"/>
            <p:cNvSpPr>
              <a:spLocks noChangeShapeType="1"/>
            </p:cNvSpPr>
            <p:nvPr/>
          </p:nvSpPr>
          <p:spPr bwMode="auto">
            <a:xfrm flipH="1" flipV="1">
              <a:off x="4202113" y="2605088"/>
              <a:ext cx="725487" cy="625475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194" name="Line 19"/>
            <p:cNvSpPr>
              <a:spLocks noChangeShapeType="1"/>
            </p:cNvSpPr>
            <p:nvPr/>
          </p:nvSpPr>
          <p:spPr bwMode="auto">
            <a:xfrm flipV="1">
              <a:off x="4927600" y="2605088"/>
              <a:ext cx="725488" cy="625475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195" name="Line 20"/>
            <p:cNvSpPr>
              <a:spLocks noChangeShapeType="1"/>
            </p:cNvSpPr>
            <p:nvPr/>
          </p:nvSpPr>
          <p:spPr bwMode="auto">
            <a:xfrm flipV="1">
              <a:off x="6919913" y="19399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196" name="Oval 21"/>
            <p:cNvSpPr>
              <a:spLocks noChangeArrowheads="1"/>
            </p:cNvSpPr>
            <p:nvPr/>
          </p:nvSpPr>
          <p:spPr bwMode="auto">
            <a:xfrm>
              <a:off x="6523038" y="2328863"/>
              <a:ext cx="792162" cy="165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50197" name="Line 22"/>
            <p:cNvSpPr>
              <a:spLocks noChangeShapeType="1"/>
            </p:cNvSpPr>
            <p:nvPr/>
          </p:nvSpPr>
          <p:spPr bwMode="auto">
            <a:xfrm flipH="1" flipV="1">
              <a:off x="6523038" y="2438400"/>
              <a:ext cx="396875" cy="792163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198" name="Line 23"/>
            <p:cNvSpPr>
              <a:spLocks noChangeShapeType="1"/>
            </p:cNvSpPr>
            <p:nvPr/>
          </p:nvSpPr>
          <p:spPr bwMode="auto">
            <a:xfrm flipV="1">
              <a:off x="6919913" y="2438400"/>
              <a:ext cx="395287" cy="792163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50199" name="Group 24"/>
            <p:cNvGrpSpPr>
              <a:grpSpLocks/>
            </p:cNvGrpSpPr>
            <p:nvPr/>
          </p:nvGrpSpPr>
          <p:grpSpPr bwMode="auto">
            <a:xfrm>
              <a:off x="1219200" y="2362200"/>
              <a:ext cx="573088" cy="457200"/>
              <a:chOff x="768" y="2976"/>
              <a:chExt cx="361" cy="288"/>
            </a:xfrm>
          </p:grpSpPr>
          <p:sp>
            <p:nvSpPr>
              <p:cNvPr id="50235" name="Text Box 25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36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36" name="Line 26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50200" name="Line 27"/>
            <p:cNvSpPr>
              <a:spLocks noChangeShapeType="1"/>
            </p:cNvSpPr>
            <p:nvPr/>
          </p:nvSpPr>
          <p:spPr bwMode="auto">
            <a:xfrm flipV="1">
              <a:off x="7848600" y="19399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201" name="Line 28"/>
            <p:cNvSpPr>
              <a:spLocks noChangeShapeType="1"/>
            </p:cNvSpPr>
            <p:nvPr/>
          </p:nvSpPr>
          <p:spPr bwMode="auto">
            <a:xfrm flipH="1">
              <a:off x="7848600" y="2273300"/>
              <a:ext cx="0" cy="984250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202" name="Line 29"/>
            <p:cNvSpPr>
              <a:spLocks noChangeShapeType="1"/>
            </p:cNvSpPr>
            <p:nvPr/>
          </p:nvSpPr>
          <p:spPr bwMode="auto">
            <a:xfrm>
              <a:off x="3048000" y="3581400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0203" name="Text Box 30"/>
            <p:cNvSpPr txBox="1">
              <a:spLocks noChangeArrowheads="1"/>
            </p:cNvSpPr>
            <p:nvPr/>
          </p:nvSpPr>
          <p:spPr bwMode="auto">
            <a:xfrm>
              <a:off x="6248400" y="3549650"/>
              <a:ext cx="5476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time</a:t>
              </a:r>
            </a:p>
          </p:txBody>
        </p:sp>
        <p:sp>
          <p:nvSpPr>
            <p:cNvPr id="50204" name="Text Box 31"/>
            <p:cNvSpPr txBox="1">
              <a:spLocks noChangeArrowheads="1"/>
            </p:cNvSpPr>
            <p:nvPr/>
          </p:nvSpPr>
          <p:spPr bwMode="auto">
            <a:xfrm>
              <a:off x="1219200" y="3473450"/>
              <a:ext cx="11699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Equilibrium</a:t>
              </a:r>
            </a:p>
          </p:txBody>
        </p:sp>
        <p:sp>
          <p:nvSpPr>
            <p:cNvPr id="50205" name="AutoShape 32"/>
            <p:cNvSpPr>
              <a:spLocks noChangeArrowheads="1"/>
            </p:cNvSpPr>
            <p:nvPr/>
          </p:nvSpPr>
          <p:spPr bwMode="auto">
            <a:xfrm>
              <a:off x="2286000" y="1828800"/>
              <a:ext cx="381000" cy="304800"/>
            </a:xfrm>
            <a:prstGeom prst="lightningBol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50206" name="Text Box 33"/>
            <p:cNvSpPr txBox="1">
              <a:spLocks noChangeArrowheads="1"/>
            </p:cNvSpPr>
            <p:nvPr/>
          </p:nvSpPr>
          <p:spPr bwMode="auto">
            <a:xfrm>
              <a:off x="2311400" y="2133600"/>
              <a:ext cx="4318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RF</a:t>
              </a:r>
            </a:p>
          </p:txBody>
        </p:sp>
        <p:sp>
          <p:nvSpPr>
            <p:cNvPr id="50207" name="Text Box 34"/>
            <p:cNvSpPr txBox="1">
              <a:spLocks noChangeArrowheads="1"/>
            </p:cNvSpPr>
            <p:nvPr/>
          </p:nvSpPr>
          <p:spPr bwMode="auto">
            <a:xfrm>
              <a:off x="7239000" y="3473450"/>
              <a:ext cx="11699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Equilibrium</a:t>
              </a:r>
            </a:p>
          </p:txBody>
        </p:sp>
        <p:sp>
          <p:nvSpPr>
            <p:cNvPr id="50208" name="AutoShape 35"/>
            <p:cNvSpPr>
              <a:spLocks noChangeArrowheads="1"/>
            </p:cNvSpPr>
            <p:nvPr/>
          </p:nvSpPr>
          <p:spPr bwMode="auto">
            <a:xfrm rot="-4496019">
              <a:off x="5905500" y="1790700"/>
              <a:ext cx="381000" cy="304800"/>
            </a:xfrm>
            <a:prstGeom prst="lightningBol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50209" name="Text Box 36"/>
            <p:cNvSpPr txBox="1">
              <a:spLocks noChangeArrowheads="1"/>
            </p:cNvSpPr>
            <p:nvPr/>
          </p:nvSpPr>
          <p:spPr bwMode="auto">
            <a:xfrm>
              <a:off x="5791200" y="2057400"/>
              <a:ext cx="67151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NMR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signal</a:t>
              </a:r>
            </a:p>
          </p:txBody>
        </p:sp>
        <p:graphicFrame>
          <p:nvGraphicFramePr>
            <p:cNvPr id="50210" name="Object 38"/>
            <p:cNvGraphicFramePr>
              <a:graphicFrameLocks noChangeAspect="1"/>
            </p:cNvGraphicFramePr>
            <p:nvPr/>
          </p:nvGraphicFramePr>
          <p:xfrm>
            <a:off x="2006600" y="2414588"/>
            <a:ext cx="965200" cy="436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6" name="Equation" r:id="rId4" imgW="596900" imgH="228600" progId="Equation.3">
                    <p:embed/>
                  </p:oleObj>
                </mc:Choice>
                <mc:Fallback>
                  <p:oleObj name="Equation" r:id="rId4" imgW="596900" imgH="228600" progId="Equation.3">
                    <p:embed/>
                    <p:pic>
                      <p:nvPicPr>
                        <p:cNvPr id="5021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6600" y="2414588"/>
                          <a:ext cx="965200" cy="436562"/>
                        </a:xfrm>
                        <a:prstGeom prst="rect">
                          <a:avLst/>
                        </a:prstGeom>
                        <a:solidFill>
                          <a:srgbClr val="0099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0211" name="Group 39"/>
            <p:cNvGrpSpPr>
              <a:grpSpLocks/>
            </p:cNvGrpSpPr>
            <p:nvPr/>
          </p:nvGrpSpPr>
          <p:grpSpPr bwMode="auto">
            <a:xfrm>
              <a:off x="3321050" y="1828800"/>
              <a:ext cx="488950" cy="457200"/>
              <a:chOff x="768" y="2640"/>
              <a:chExt cx="308" cy="288"/>
            </a:xfrm>
          </p:grpSpPr>
          <p:sp>
            <p:nvSpPr>
              <p:cNvPr id="50233" name="Text Box 40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34" name="Line 41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50212" name="Group 42"/>
            <p:cNvGrpSpPr>
              <a:grpSpLocks/>
            </p:cNvGrpSpPr>
            <p:nvPr/>
          </p:nvGrpSpPr>
          <p:grpSpPr bwMode="auto">
            <a:xfrm>
              <a:off x="4953000" y="1828800"/>
              <a:ext cx="488950" cy="457200"/>
              <a:chOff x="768" y="2640"/>
              <a:chExt cx="308" cy="288"/>
            </a:xfrm>
          </p:grpSpPr>
          <p:sp>
            <p:nvSpPr>
              <p:cNvPr id="50231" name="Text Box 43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32" name="Line 44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50213" name="Group 45"/>
            <p:cNvGrpSpPr>
              <a:grpSpLocks/>
            </p:cNvGrpSpPr>
            <p:nvPr/>
          </p:nvGrpSpPr>
          <p:grpSpPr bwMode="auto">
            <a:xfrm>
              <a:off x="6978650" y="1828800"/>
              <a:ext cx="488950" cy="457200"/>
              <a:chOff x="768" y="2640"/>
              <a:chExt cx="308" cy="288"/>
            </a:xfrm>
          </p:grpSpPr>
          <p:sp>
            <p:nvSpPr>
              <p:cNvPr id="50229" name="Text Box 46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30" name="Line 47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50214" name="Group 48"/>
            <p:cNvGrpSpPr>
              <a:grpSpLocks/>
            </p:cNvGrpSpPr>
            <p:nvPr/>
          </p:nvGrpSpPr>
          <p:grpSpPr bwMode="auto">
            <a:xfrm>
              <a:off x="7893050" y="1828800"/>
              <a:ext cx="488950" cy="457200"/>
              <a:chOff x="768" y="2640"/>
              <a:chExt cx="308" cy="288"/>
            </a:xfrm>
          </p:grpSpPr>
          <p:sp>
            <p:nvSpPr>
              <p:cNvPr id="50227" name="Text Box 49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28" name="Line 50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50215" name="Group 51"/>
            <p:cNvGrpSpPr>
              <a:grpSpLocks/>
            </p:cNvGrpSpPr>
            <p:nvPr/>
          </p:nvGrpSpPr>
          <p:grpSpPr bwMode="auto">
            <a:xfrm>
              <a:off x="7885113" y="2362200"/>
              <a:ext cx="573087" cy="457200"/>
              <a:chOff x="768" y="2976"/>
              <a:chExt cx="361" cy="288"/>
            </a:xfrm>
          </p:grpSpPr>
          <p:sp>
            <p:nvSpPr>
              <p:cNvPr id="50225" name="Text Box 52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36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26" name="Line 53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50216" name="Group 54"/>
            <p:cNvGrpSpPr>
              <a:grpSpLocks/>
            </p:cNvGrpSpPr>
            <p:nvPr/>
          </p:nvGrpSpPr>
          <p:grpSpPr bwMode="auto">
            <a:xfrm>
              <a:off x="5343525" y="2971800"/>
              <a:ext cx="676275" cy="457200"/>
              <a:chOff x="768" y="2976"/>
              <a:chExt cx="426" cy="247"/>
            </a:xfrm>
          </p:grpSpPr>
          <p:sp>
            <p:nvSpPr>
              <p:cNvPr id="50223" name="Text Box 55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426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(t)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24" name="Line 56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50217" name="Group 57"/>
            <p:cNvGrpSpPr>
              <a:grpSpLocks/>
            </p:cNvGrpSpPr>
            <p:nvPr/>
          </p:nvGrpSpPr>
          <p:grpSpPr bwMode="auto">
            <a:xfrm>
              <a:off x="3657600" y="2971800"/>
              <a:ext cx="676275" cy="457200"/>
              <a:chOff x="768" y="2976"/>
              <a:chExt cx="426" cy="247"/>
            </a:xfrm>
          </p:grpSpPr>
          <p:sp>
            <p:nvSpPr>
              <p:cNvPr id="50221" name="Text Box 58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426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(t)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22" name="Line 59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50218" name="Group 60"/>
            <p:cNvGrpSpPr>
              <a:grpSpLocks/>
            </p:cNvGrpSpPr>
            <p:nvPr/>
          </p:nvGrpSpPr>
          <p:grpSpPr bwMode="auto">
            <a:xfrm>
              <a:off x="7019925" y="2971800"/>
              <a:ext cx="676275" cy="457200"/>
              <a:chOff x="768" y="2976"/>
              <a:chExt cx="426" cy="247"/>
            </a:xfrm>
          </p:grpSpPr>
          <p:sp>
            <p:nvSpPr>
              <p:cNvPr id="50219" name="Text Box 61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426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(t)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50220" name="Line 62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sp>
        <p:nvSpPr>
          <p:cNvPr id="50180" name="Rectangle 114"/>
          <p:cNvSpPr>
            <a:spLocks noChangeArrowheads="1"/>
          </p:cNvSpPr>
          <p:nvPr/>
        </p:nvSpPr>
        <p:spPr bwMode="auto">
          <a:xfrm>
            <a:off x="4381500" y="1484313"/>
            <a:ext cx="2889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2000" b="1">
                <a:latin typeface="Times" panose="02020603050405020304" pitchFamily="18" charset="0"/>
              </a:rPr>
              <a:t> From the whole sample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2000" b="1">
                <a:latin typeface="Times" panose="02020603050405020304" pitchFamily="18" charset="0"/>
              </a:rPr>
              <a:t> No spatial selectivity</a:t>
            </a:r>
            <a:endParaRPr lang="it-IT" altLang="it-IT" sz="2000"/>
          </a:p>
        </p:txBody>
      </p:sp>
      <p:sp>
        <p:nvSpPr>
          <p:cNvPr id="116" name="Oval 115"/>
          <p:cNvSpPr/>
          <p:nvPr/>
        </p:nvSpPr>
        <p:spPr>
          <a:xfrm>
            <a:off x="5651500" y="2781300"/>
            <a:ext cx="720725" cy="15843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t-IT"/>
          </a:p>
        </p:txBody>
      </p:sp>
      <p:sp>
        <p:nvSpPr>
          <p:cNvPr id="117" name="Up Arrow 116"/>
          <p:cNvSpPr/>
          <p:nvPr/>
        </p:nvSpPr>
        <p:spPr>
          <a:xfrm flipH="1">
            <a:off x="5940425" y="2276475"/>
            <a:ext cx="215900" cy="504825"/>
          </a:xfrm>
          <a:prstGeom prst="upArrow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t-IT">
              <a:solidFill>
                <a:schemeClr val="tx1"/>
              </a:solidFill>
            </a:endParaRPr>
          </a:p>
        </p:txBody>
      </p:sp>
      <p:sp>
        <p:nvSpPr>
          <p:cNvPr id="50183" name="Rectangle 117"/>
          <p:cNvSpPr>
            <a:spLocks noChangeArrowheads="1"/>
          </p:cNvSpPr>
          <p:nvPr/>
        </p:nvSpPr>
        <p:spPr bwMode="auto">
          <a:xfrm>
            <a:off x="1382713" y="6021388"/>
            <a:ext cx="671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000" b="1">
                <a:solidFill>
                  <a:schemeClr val="bg1"/>
                </a:solidFill>
                <a:latin typeface="Times" panose="02020603050405020304" pitchFamily="18" charset="0"/>
              </a:rPr>
              <a:t>How can we put spatial information in the signal?</a:t>
            </a:r>
            <a:endParaRPr lang="it-IT" altLang="it-IT" sz="2000"/>
          </a:p>
        </p:txBody>
      </p:sp>
      <p:sp>
        <p:nvSpPr>
          <p:cNvPr id="6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So far no image…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0019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1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235678"/>
              </p:ext>
            </p:extLst>
          </p:nvPr>
        </p:nvGraphicFramePr>
        <p:xfrm>
          <a:off x="2819400" y="3165475"/>
          <a:ext cx="15367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" name="Equation" r:id="rId3" imgW="596900" imgH="228600" progId="Equation.3">
                  <p:embed/>
                </p:oleObj>
              </mc:Choice>
              <mc:Fallback>
                <p:oleObj name="Equation" r:id="rId3" imgW="596900" imgH="228600" progId="Equation.3">
                  <p:embed/>
                  <p:pic>
                    <p:nvPicPr>
                      <p:cNvPr id="53251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165475"/>
                        <a:ext cx="1536700" cy="6111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Text Box 1028"/>
          <p:cNvSpPr txBox="1">
            <a:spLocks noChangeArrowheads="1"/>
          </p:cNvSpPr>
          <p:nvPr/>
        </p:nvSpPr>
        <p:spPr bwMode="auto">
          <a:xfrm>
            <a:off x="304800" y="981075"/>
            <a:ext cx="86106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dirty="0"/>
              <a:t>After the RF excitation, in a uniform static magnetic field B</a:t>
            </a:r>
            <a:r>
              <a:rPr lang="en-US" altLang="it-IT" sz="2400" baseline="-25000" dirty="0"/>
              <a:t>0</a:t>
            </a:r>
            <a:r>
              <a:rPr lang="en-US" altLang="it-IT" sz="2400" dirty="0"/>
              <a:t>, the NMR signal: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400" dirty="0"/>
              <a:t> </a:t>
            </a:r>
            <a:r>
              <a:rPr lang="en-US" altLang="it-IT" sz="2400" u="sng" dirty="0"/>
              <a:t>Comes from the whole sample: no spatial information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400" dirty="0"/>
              <a:t> It decays exponentially with T2*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400" dirty="0"/>
              <a:t> It oscillates at </a:t>
            </a:r>
            <a:r>
              <a:rPr lang="en-US" altLang="it-IT" sz="2400" dirty="0">
                <a:latin typeface="Symbol" panose="05050102010706020507" pitchFamily="18" charset="2"/>
              </a:rPr>
              <a:t>w</a:t>
            </a:r>
            <a:r>
              <a:rPr lang="en-US" altLang="it-IT" sz="2400" baseline="-25000" dirty="0">
                <a:latin typeface="Symbol" panose="05050102010706020507" pitchFamily="18" charset="2"/>
              </a:rPr>
              <a:t>o</a:t>
            </a:r>
          </a:p>
        </p:txBody>
      </p:sp>
      <p:sp>
        <p:nvSpPr>
          <p:cNvPr id="53253" name="Freeform 1029"/>
          <p:cNvSpPr>
            <a:spLocks/>
          </p:cNvSpPr>
          <p:nvPr/>
        </p:nvSpPr>
        <p:spPr bwMode="auto">
          <a:xfrm>
            <a:off x="5372100" y="2416175"/>
            <a:ext cx="2600325" cy="1804988"/>
          </a:xfrm>
          <a:custGeom>
            <a:avLst/>
            <a:gdLst>
              <a:gd name="T0" fmla="*/ 2147483646 w 1638"/>
              <a:gd name="T1" fmla="*/ 2147483646 h 1137"/>
              <a:gd name="T2" fmla="*/ 2147483646 w 1638"/>
              <a:gd name="T3" fmla="*/ 2147483646 h 1137"/>
              <a:gd name="T4" fmla="*/ 2147483646 w 1638"/>
              <a:gd name="T5" fmla="*/ 2147483646 h 1137"/>
              <a:gd name="T6" fmla="*/ 2147483646 w 1638"/>
              <a:gd name="T7" fmla="*/ 2147483646 h 1137"/>
              <a:gd name="T8" fmla="*/ 2147483646 w 1638"/>
              <a:gd name="T9" fmla="*/ 2147483646 h 1137"/>
              <a:gd name="T10" fmla="*/ 2147483646 w 1638"/>
              <a:gd name="T11" fmla="*/ 2147483646 h 1137"/>
              <a:gd name="T12" fmla="*/ 2147483646 w 1638"/>
              <a:gd name="T13" fmla="*/ 2147483646 h 1137"/>
              <a:gd name="T14" fmla="*/ 2147483646 w 1638"/>
              <a:gd name="T15" fmla="*/ 2147483646 h 1137"/>
              <a:gd name="T16" fmla="*/ 2147483646 w 1638"/>
              <a:gd name="T17" fmla="*/ 2147483646 h 1137"/>
              <a:gd name="T18" fmla="*/ 2147483646 w 1638"/>
              <a:gd name="T19" fmla="*/ 2147483646 h 1137"/>
              <a:gd name="T20" fmla="*/ 2147483646 w 1638"/>
              <a:gd name="T21" fmla="*/ 2147483646 h 1137"/>
              <a:gd name="T22" fmla="*/ 2147483646 w 1638"/>
              <a:gd name="T23" fmla="*/ 2147483646 h 1137"/>
              <a:gd name="T24" fmla="*/ 2147483646 w 1638"/>
              <a:gd name="T25" fmla="*/ 2147483646 h 1137"/>
              <a:gd name="T26" fmla="*/ 2147483646 w 1638"/>
              <a:gd name="T27" fmla="*/ 2147483646 h 1137"/>
              <a:gd name="T28" fmla="*/ 2147483646 w 1638"/>
              <a:gd name="T29" fmla="*/ 2147483646 h 1137"/>
              <a:gd name="T30" fmla="*/ 2147483646 w 1638"/>
              <a:gd name="T31" fmla="*/ 2147483646 h 1137"/>
              <a:gd name="T32" fmla="*/ 2147483646 w 1638"/>
              <a:gd name="T33" fmla="*/ 2147483646 h 1137"/>
              <a:gd name="T34" fmla="*/ 2147483646 w 1638"/>
              <a:gd name="T35" fmla="*/ 2147483646 h 1137"/>
              <a:gd name="T36" fmla="*/ 2147483646 w 1638"/>
              <a:gd name="T37" fmla="*/ 2147483646 h 1137"/>
              <a:gd name="T38" fmla="*/ 2147483646 w 1638"/>
              <a:gd name="T39" fmla="*/ 2147483646 h 1137"/>
              <a:gd name="T40" fmla="*/ 2147483646 w 1638"/>
              <a:gd name="T41" fmla="*/ 2147483646 h 1137"/>
              <a:gd name="T42" fmla="*/ 2147483646 w 1638"/>
              <a:gd name="T43" fmla="*/ 2147483646 h 1137"/>
              <a:gd name="T44" fmla="*/ 2147483646 w 1638"/>
              <a:gd name="T45" fmla="*/ 2147483646 h 1137"/>
              <a:gd name="T46" fmla="*/ 2147483646 w 1638"/>
              <a:gd name="T47" fmla="*/ 2147483646 h 1137"/>
              <a:gd name="T48" fmla="*/ 2147483646 w 1638"/>
              <a:gd name="T49" fmla="*/ 2147483646 h 1137"/>
              <a:gd name="T50" fmla="*/ 2147483646 w 1638"/>
              <a:gd name="T51" fmla="*/ 2147483646 h 1137"/>
              <a:gd name="T52" fmla="*/ 2147483646 w 1638"/>
              <a:gd name="T53" fmla="*/ 2147483646 h 1137"/>
              <a:gd name="T54" fmla="*/ 2147483646 w 1638"/>
              <a:gd name="T55" fmla="*/ 2147483646 h 1137"/>
              <a:gd name="T56" fmla="*/ 2147483646 w 1638"/>
              <a:gd name="T57" fmla="*/ 2147483646 h 1137"/>
              <a:gd name="T58" fmla="*/ 2147483646 w 1638"/>
              <a:gd name="T59" fmla="*/ 2147483646 h 1137"/>
              <a:gd name="T60" fmla="*/ 2147483646 w 1638"/>
              <a:gd name="T61" fmla="*/ 2147483646 h 1137"/>
              <a:gd name="T62" fmla="*/ 2147483646 w 1638"/>
              <a:gd name="T63" fmla="*/ 2147483646 h 1137"/>
              <a:gd name="T64" fmla="*/ 2147483646 w 1638"/>
              <a:gd name="T65" fmla="*/ 2147483646 h 1137"/>
              <a:gd name="T66" fmla="*/ 2147483646 w 1638"/>
              <a:gd name="T67" fmla="*/ 2147483646 h 1137"/>
              <a:gd name="T68" fmla="*/ 2147483646 w 1638"/>
              <a:gd name="T69" fmla="*/ 2147483646 h 1137"/>
              <a:gd name="T70" fmla="*/ 2147483646 w 1638"/>
              <a:gd name="T71" fmla="*/ 2147483646 h 1137"/>
              <a:gd name="T72" fmla="*/ 2147483646 w 1638"/>
              <a:gd name="T73" fmla="*/ 2147483646 h 1137"/>
              <a:gd name="T74" fmla="*/ 2147483646 w 1638"/>
              <a:gd name="T75" fmla="*/ 2147483646 h 1137"/>
              <a:gd name="T76" fmla="*/ 2147483646 w 1638"/>
              <a:gd name="T77" fmla="*/ 2147483646 h 1137"/>
              <a:gd name="T78" fmla="*/ 2147483646 w 1638"/>
              <a:gd name="T79" fmla="*/ 2147483646 h 1137"/>
              <a:gd name="T80" fmla="*/ 2147483646 w 1638"/>
              <a:gd name="T81" fmla="*/ 2147483646 h 1137"/>
              <a:gd name="T82" fmla="*/ 2147483646 w 1638"/>
              <a:gd name="T83" fmla="*/ 2147483646 h 1137"/>
              <a:gd name="T84" fmla="*/ 2147483646 w 1638"/>
              <a:gd name="T85" fmla="*/ 2147483646 h 1137"/>
              <a:gd name="T86" fmla="*/ 2147483646 w 1638"/>
              <a:gd name="T87" fmla="*/ 2147483646 h 1137"/>
              <a:gd name="T88" fmla="*/ 2147483646 w 1638"/>
              <a:gd name="T89" fmla="*/ 2147483646 h 1137"/>
              <a:gd name="T90" fmla="*/ 2147483646 w 1638"/>
              <a:gd name="T91" fmla="*/ 2147483646 h 1137"/>
              <a:gd name="T92" fmla="*/ 2147483646 w 1638"/>
              <a:gd name="T93" fmla="*/ 2147483646 h 1137"/>
              <a:gd name="T94" fmla="*/ 2147483646 w 1638"/>
              <a:gd name="T95" fmla="*/ 2147483646 h 1137"/>
              <a:gd name="T96" fmla="*/ 2147483646 w 1638"/>
              <a:gd name="T97" fmla="*/ 2147483646 h 1137"/>
              <a:gd name="T98" fmla="*/ 2147483646 w 1638"/>
              <a:gd name="T99" fmla="*/ 2147483646 h 1137"/>
              <a:gd name="T100" fmla="*/ 2147483646 w 1638"/>
              <a:gd name="T101" fmla="*/ 2147483646 h 1137"/>
              <a:gd name="T102" fmla="*/ 2147483646 w 1638"/>
              <a:gd name="T103" fmla="*/ 2147483646 h 1137"/>
              <a:gd name="T104" fmla="*/ 2147483646 w 1638"/>
              <a:gd name="T105" fmla="*/ 2147483646 h 1137"/>
              <a:gd name="T106" fmla="*/ 2147483646 w 1638"/>
              <a:gd name="T107" fmla="*/ 2147483646 h 1137"/>
              <a:gd name="T108" fmla="*/ 2147483646 w 1638"/>
              <a:gd name="T109" fmla="*/ 2147483646 h 1137"/>
              <a:gd name="T110" fmla="*/ 2147483646 w 1638"/>
              <a:gd name="T111" fmla="*/ 2147483646 h 1137"/>
              <a:gd name="T112" fmla="*/ 2147483646 w 1638"/>
              <a:gd name="T113" fmla="*/ 2147483646 h 1137"/>
              <a:gd name="T114" fmla="*/ 2147483646 w 1638"/>
              <a:gd name="T115" fmla="*/ 2147483646 h 1137"/>
              <a:gd name="T116" fmla="*/ 2147483646 w 1638"/>
              <a:gd name="T117" fmla="*/ 2147483646 h 1137"/>
              <a:gd name="T118" fmla="*/ 2147483646 w 1638"/>
              <a:gd name="T119" fmla="*/ 2147483646 h 1137"/>
              <a:gd name="T120" fmla="*/ 2147483646 w 1638"/>
              <a:gd name="T121" fmla="*/ 2147483646 h 1137"/>
              <a:gd name="T122" fmla="*/ 2147483646 w 1638"/>
              <a:gd name="T123" fmla="*/ 2147483646 h 113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638"/>
              <a:gd name="T187" fmla="*/ 0 h 1137"/>
              <a:gd name="T188" fmla="*/ 1638 w 1638"/>
              <a:gd name="T189" fmla="*/ 1137 h 113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638" h="1137">
                <a:moveTo>
                  <a:pt x="0" y="593"/>
                </a:moveTo>
                <a:lnTo>
                  <a:pt x="0" y="579"/>
                </a:lnTo>
                <a:lnTo>
                  <a:pt x="0" y="565"/>
                </a:lnTo>
                <a:lnTo>
                  <a:pt x="0" y="544"/>
                </a:lnTo>
                <a:lnTo>
                  <a:pt x="0" y="530"/>
                </a:lnTo>
                <a:lnTo>
                  <a:pt x="0" y="509"/>
                </a:lnTo>
                <a:lnTo>
                  <a:pt x="0" y="495"/>
                </a:lnTo>
                <a:lnTo>
                  <a:pt x="0" y="474"/>
                </a:lnTo>
                <a:lnTo>
                  <a:pt x="0" y="453"/>
                </a:lnTo>
                <a:lnTo>
                  <a:pt x="0" y="432"/>
                </a:lnTo>
                <a:lnTo>
                  <a:pt x="0" y="412"/>
                </a:lnTo>
                <a:lnTo>
                  <a:pt x="0" y="384"/>
                </a:lnTo>
                <a:lnTo>
                  <a:pt x="8" y="363"/>
                </a:lnTo>
                <a:lnTo>
                  <a:pt x="8" y="342"/>
                </a:lnTo>
                <a:lnTo>
                  <a:pt x="8" y="314"/>
                </a:lnTo>
                <a:lnTo>
                  <a:pt x="8" y="293"/>
                </a:lnTo>
                <a:lnTo>
                  <a:pt x="8" y="272"/>
                </a:lnTo>
                <a:lnTo>
                  <a:pt x="8" y="251"/>
                </a:lnTo>
                <a:lnTo>
                  <a:pt x="8" y="223"/>
                </a:lnTo>
                <a:lnTo>
                  <a:pt x="16" y="202"/>
                </a:lnTo>
                <a:lnTo>
                  <a:pt x="16" y="181"/>
                </a:lnTo>
                <a:lnTo>
                  <a:pt x="16" y="160"/>
                </a:lnTo>
                <a:lnTo>
                  <a:pt x="16" y="140"/>
                </a:lnTo>
                <a:lnTo>
                  <a:pt x="16" y="126"/>
                </a:lnTo>
                <a:lnTo>
                  <a:pt x="23" y="105"/>
                </a:lnTo>
                <a:lnTo>
                  <a:pt x="23" y="91"/>
                </a:lnTo>
                <a:lnTo>
                  <a:pt x="23" y="70"/>
                </a:lnTo>
                <a:lnTo>
                  <a:pt x="23" y="56"/>
                </a:lnTo>
                <a:lnTo>
                  <a:pt x="23" y="42"/>
                </a:lnTo>
                <a:lnTo>
                  <a:pt x="31" y="35"/>
                </a:lnTo>
                <a:lnTo>
                  <a:pt x="31" y="21"/>
                </a:lnTo>
                <a:lnTo>
                  <a:pt x="31" y="7"/>
                </a:lnTo>
                <a:lnTo>
                  <a:pt x="39" y="0"/>
                </a:lnTo>
                <a:lnTo>
                  <a:pt x="39" y="7"/>
                </a:lnTo>
                <a:lnTo>
                  <a:pt x="39" y="14"/>
                </a:lnTo>
                <a:lnTo>
                  <a:pt x="39" y="28"/>
                </a:lnTo>
                <a:lnTo>
                  <a:pt x="47" y="35"/>
                </a:lnTo>
                <a:lnTo>
                  <a:pt x="47" y="49"/>
                </a:lnTo>
                <a:lnTo>
                  <a:pt x="47" y="70"/>
                </a:lnTo>
                <a:lnTo>
                  <a:pt x="47" y="84"/>
                </a:lnTo>
                <a:lnTo>
                  <a:pt x="47" y="91"/>
                </a:lnTo>
                <a:lnTo>
                  <a:pt x="47" y="105"/>
                </a:lnTo>
                <a:lnTo>
                  <a:pt x="47" y="119"/>
                </a:lnTo>
                <a:lnTo>
                  <a:pt x="47" y="133"/>
                </a:lnTo>
                <a:lnTo>
                  <a:pt x="47" y="146"/>
                </a:lnTo>
                <a:lnTo>
                  <a:pt x="47" y="160"/>
                </a:lnTo>
                <a:lnTo>
                  <a:pt x="47" y="174"/>
                </a:lnTo>
                <a:lnTo>
                  <a:pt x="47" y="195"/>
                </a:lnTo>
                <a:lnTo>
                  <a:pt x="47" y="209"/>
                </a:lnTo>
                <a:lnTo>
                  <a:pt x="47" y="230"/>
                </a:lnTo>
                <a:lnTo>
                  <a:pt x="47" y="251"/>
                </a:lnTo>
                <a:lnTo>
                  <a:pt x="47" y="265"/>
                </a:lnTo>
                <a:lnTo>
                  <a:pt x="47" y="279"/>
                </a:lnTo>
                <a:lnTo>
                  <a:pt x="47" y="293"/>
                </a:lnTo>
                <a:lnTo>
                  <a:pt x="47" y="307"/>
                </a:lnTo>
                <a:lnTo>
                  <a:pt x="47" y="321"/>
                </a:lnTo>
                <a:lnTo>
                  <a:pt x="47" y="335"/>
                </a:lnTo>
                <a:lnTo>
                  <a:pt x="47" y="349"/>
                </a:lnTo>
                <a:lnTo>
                  <a:pt x="47" y="363"/>
                </a:lnTo>
                <a:lnTo>
                  <a:pt x="47" y="377"/>
                </a:lnTo>
                <a:lnTo>
                  <a:pt x="47" y="398"/>
                </a:lnTo>
                <a:lnTo>
                  <a:pt x="47" y="412"/>
                </a:lnTo>
                <a:lnTo>
                  <a:pt x="47" y="426"/>
                </a:lnTo>
                <a:lnTo>
                  <a:pt x="47" y="446"/>
                </a:lnTo>
                <a:lnTo>
                  <a:pt x="47" y="460"/>
                </a:lnTo>
                <a:lnTo>
                  <a:pt x="47" y="481"/>
                </a:lnTo>
                <a:lnTo>
                  <a:pt x="47" y="495"/>
                </a:lnTo>
                <a:lnTo>
                  <a:pt x="47" y="509"/>
                </a:lnTo>
                <a:lnTo>
                  <a:pt x="47" y="530"/>
                </a:lnTo>
                <a:lnTo>
                  <a:pt x="47" y="544"/>
                </a:lnTo>
                <a:lnTo>
                  <a:pt x="47" y="565"/>
                </a:lnTo>
                <a:lnTo>
                  <a:pt x="47" y="579"/>
                </a:lnTo>
                <a:lnTo>
                  <a:pt x="47" y="600"/>
                </a:lnTo>
                <a:lnTo>
                  <a:pt x="54" y="621"/>
                </a:lnTo>
                <a:lnTo>
                  <a:pt x="54" y="635"/>
                </a:lnTo>
                <a:lnTo>
                  <a:pt x="54" y="656"/>
                </a:lnTo>
                <a:lnTo>
                  <a:pt x="54" y="670"/>
                </a:lnTo>
                <a:lnTo>
                  <a:pt x="54" y="691"/>
                </a:lnTo>
                <a:lnTo>
                  <a:pt x="54" y="705"/>
                </a:lnTo>
                <a:lnTo>
                  <a:pt x="54" y="725"/>
                </a:lnTo>
                <a:lnTo>
                  <a:pt x="54" y="739"/>
                </a:lnTo>
                <a:lnTo>
                  <a:pt x="54" y="760"/>
                </a:lnTo>
                <a:lnTo>
                  <a:pt x="54" y="774"/>
                </a:lnTo>
                <a:lnTo>
                  <a:pt x="54" y="795"/>
                </a:lnTo>
                <a:lnTo>
                  <a:pt x="54" y="809"/>
                </a:lnTo>
                <a:lnTo>
                  <a:pt x="54" y="823"/>
                </a:lnTo>
                <a:lnTo>
                  <a:pt x="54" y="844"/>
                </a:lnTo>
                <a:lnTo>
                  <a:pt x="54" y="858"/>
                </a:lnTo>
                <a:lnTo>
                  <a:pt x="54" y="872"/>
                </a:lnTo>
                <a:lnTo>
                  <a:pt x="54" y="886"/>
                </a:lnTo>
                <a:lnTo>
                  <a:pt x="54" y="907"/>
                </a:lnTo>
                <a:lnTo>
                  <a:pt x="54" y="921"/>
                </a:lnTo>
                <a:lnTo>
                  <a:pt x="54" y="935"/>
                </a:lnTo>
                <a:lnTo>
                  <a:pt x="54" y="949"/>
                </a:lnTo>
                <a:lnTo>
                  <a:pt x="62" y="963"/>
                </a:lnTo>
                <a:lnTo>
                  <a:pt x="62" y="977"/>
                </a:lnTo>
                <a:lnTo>
                  <a:pt x="62" y="991"/>
                </a:lnTo>
                <a:lnTo>
                  <a:pt x="62" y="1004"/>
                </a:lnTo>
                <a:lnTo>
                  <a:pt x="62" y="1011"/>
                </a:lnTo>
                <a:lnTo>
                  <a:pt x="62" y="1039"/>
                </a:lnTo>
                <a:lnTo>
                  <a:pt x="62" y="1060"/>
                </a:lnTo>
                <a:lnTo>
                  <a:pt x="62" y="1074"/>
                </a:lnTo>
                <a:lnTo>
                  <a:pt x="62" y="1095"/>
                </a:lnTo>
                <a:lnTo>
                  <a:pt x="62" y="1109"/>
                </a:lnTo>
                <a:lnTo>
                  <a:pt x="62" y="1116"/>
                </a:lnTo>
                <a:lnTo>
                  <a:pt x="70" y="1137"/>
                </a:lnTo>
                <a:lnTo>
                  <a:pt x="70" y="1123"/>
                </a:lnTo>
                <a:lnTo>
                  <a:pt x="70" y="1109"/>
                </a:lnTo>
                <a:lnTo>
                  <a:pt x="70" y="1095"/>
                </a:lnTo>
                <a:lnTo>
                  <a:pt x="70" y="1074"/>
                </a:lnTo>
                <a:lnTo>
                  <a:pt x="70" y="1067"/>
                </a:lnTo>
                <a:lnTo>
                  <a:pt x="70" y="1053"/>
                </a:lnTo>
                <a:lnTo>
                  <a:pt x="78" y="1039"/>
                </a:lnTo>
                <a:lnTo>
                  <a:pt x="78" y="1025"/>
                </a:lnTo>
                <a:lnTo>
                  <a:pt x="78" y="1011"/>
                </a:lnTo>
                <a:lnTo>
                  <a:pt x="78" y="991"/>
                </a:lnTo>
                <a:lnTo>
                  <a:pt x="78" y="977"/>
                </a:lnTo>
                <a:lnTo>
                  <a:pt x="78" y="956"/>
                </a:lnTo>
                <a:lnTo>
                  <a:pt x="78" y="935"/>
                </a:lnTo>
                <a:lnTo>
                  <a:pt x="78" y="914"/>
                </a:lnTo>
                <a:lnTo>
                  <a:pt x="78" y="893"/>
                </a:lnTo>
                <a:lnTo>
                  <a:pt x="78" y="865"/>
                </a:lnTo>
                <a:lnTo>
                  <a:pt x="78" y="844"/>
                </a:lnTo>
                <a:lnTo>
                  <a:pt x="78" y="816"/>
                </a:lnTo>
                <a:lnTo>
                  <a:pt x="78" y="788"/>
                </a:lnTo>
                <a:lnTo>
                  <a:pt x="78" y="760"/>
                </a:lnTo>
                <a:lnTo>
                  <a:pt x="78" y="732"/>
                </a:lnTo>
                <a:lnTo>
                  <a:pt x="78" y="698"/>
                </a:lnTo>
                <a:lnTo>
                  <a:pt x="78" y="677"/>
                </a:lnTo>
                <a:lnTo>
                  <a:pt x="78" y="663"/>
                </a:lnTo>
                <a:lnTo>
                  <a:pt x="78" y="635"/>
                </a:lnTo>
                <a:lnTo>
                  <a:pt x="78" y="614"/>
                </a:lnTo>
                <a:lnTo>
                  <a:pt x="78" y="593"/>
                </a:lnTo>
                <a:lnTo>
                  <a:pt x="78" y="572"/>
                </a:lnTo>
                <a:lnTo>
                  <a:pt x="78" y="544"/>
                </a:lnTo>
                <a:lnTo>
                  <a:pt x="78" y="523"/>
                </a:lnTo>
                <a:lnTo>
                  <a:pt x="78" y="495"/>
                </a:lnTo>
                <a:lnTo>
                  <a:pt x="85" y="474"/>
                </a:lnTo>
                <a:lnTo>
                  <a:pt x="85" y="446"/>
                </a:lnTo>
                <a:lnTo>
                  <a:pt x="85" y="419"/>
                </a:lnTo>
                <a:lnTo>
                  <a:pt x="85" y="398"/>
                </a:lnTo>
                <a:lnTo>
                  <a:pt x="85" y="370"/>
                </a:lnTo>
                <a:lnTo>
                  <a:pt x="85" y="349"/>
                </a:lnTo>
                <a:lnTo>
                  <a:pt x="85" y="321"/>
                </a:lnTo>
                <a:lnTo>
                  <a:pt x="85" y="300"/>
                </a:lnTo>
                <a:lnTo>
                  <a:pt x="85" y="272"/>
                </a:lnTo>
                <a:lnTo>
                  <a:pt x="93" y="251"/>
                </a:lnTo>
                <a:lnTo>
                  <a:pt x="93" y="230"/>
                </a:lnTo>
                <a:lnTo>
                  <a:pt x="93" y="209"/>
                </a:lnTo>
                <a:lnTo>
                  <a:pt x="93" y="188"/>
                </a:lnTo>
                <a:lnTo>
                  <a:pt x="93" y="167"/>
                </a:lnTo>
                <a:lnTo>
                  <a:pt x="93" y="153"/>
                </a:lnTo>
                <a:lnTo>
                  <a:pt x="93" y="133"/>
                </a:lnTo>
                <a:lnTo>
                  <a:pt x="93" y="119"/>
                </a:lnTo>
                <a:lnTo>
                  <a:pt x="93" y="105"/>
                </a:lnTo>
                <a:lnTo>
                  <a:pt x="101" y="98"/>
                </a:lnTo>
                <a:lnTo>
                  <a:pt x="101" y="84"/>
                </a:lnTo>
                <a:lnTo>
                  <a:pt x="101" y="77"/>
                </a:lnTo>
                <a:lnTo>
                  <a:pt x="101" y="63"/>
                </a:lnTo>
                <a:lnTo>
                  <a:pt x="101" y="77"/>
                </a:lnTo>
                <a:lnTo>
                  <a:pt x="109" y="84"/>
                </a:lnTo>
                <a:lnTo>
                  <a:pt x="109" y="98"/>
                </a:lnTo>
                <a:lnTo>
                  <a:pt x="109" y="112"/>
                </a:lnTo>
                <a:lnTo>
                  <a:pt x="109" y="126"/>
                </a:lnTo>
                <a:lnTo>
                  <a:pt x="109" y="146"/>
                </a:lnTo>
                <a:lnTo>
                  <a:pt x="109" y="167"/>
                </a:lnTo>
                <a:lnTo>
                  <a:pt x="109" y="181"/>
                </a:lnTo>
                <a:lnTo>
                  <a:pt x="109" y="195"/>
                </a:lnTo>
                <a:lnTo>
                  <a:pt x="109" y="209"/>
                </a:lnTo>
                <a:lnTo>
                  <a:pt x="109" y="230"/>
                </a:lnTo>
                <a:lnTo>
                  <a:pt x="109" y="244"/>
                </a:lnTo>
                <a:lnTo>
                  <a:pt x="109" y="258"/>
                </a:lnTo>
                <a:lnTo>
                  <a:pt x="109" y="279"/>
                </a:lnTo>
                <a:lnTo>
                  <a:pt x="109" y="300"/>
                </a:lnTo>
                <a:lnTo>
                  <a:pt x="109" y="321"/>
                </a:lnTo>
                <a:lnTo>
                  <a:pt x="109" y="342"/>
                </a:lnTo>
                <a:lnTo>
                  <a:pt x="109" y="363"/>
                </a:lnTo>
                <a:lnTo>
                  <a:pt x="109" y="384"/>
                </a:lnTo>
                <a:lnTo>
                  <a:pt x="109" y="398"/>
                </a:lnTo>
                <a:lnTo>
                  <a:pt x="109" y="412"/>
                </a:lnTo>
                <a:lnTo>
                  <a:pt x="109" y="426"/>
                </a:lnTo>
                <a:lnTo>
                  <a:pt x="109" y="439"/>
                </a:lnTo>
                <a:lnTo>
                  <a:pt x="109" y="453"/>
                </a:lnTo>
                <a:lnTo>
                  <a:pt x="109" y="467"/>
                </a:lnTo>
                <a:lnTo>
                  <a:pt x="109" y="481"/>
                </a:lnTo>
                <a:lnTo>
                  <a:pt x="109" y="495"/>
                </a:lnTo>
                <a:lnTo>
                  <a:pt x="109" y="509"/>
                </a:lnTo>
                <a:lnTo>
                  <a:pt x="109" y="523"/>
                </a:lnTo>
                <a:lnTo>
                  <a:pt x="109" y="537"/>
                </a:lnTo>
                <a:lnTo>
                  <a:pt x="109" y="551"/>
                </a:lnTo>
                <a:lnTo>
                  <a:pt x="109" y="572"/>
                </a:lnTo>
                <a:lnTo>
                  <a:pt x="109" y="586"/>
                </a:lnTo>
                <a:lnTo>
                  <a:pt x="109" y="600"/>
                </a:lnTo>
                <a:lnTo>
                  <a:pt x="109" y="614"/>
                </a:lnTo>
                <a:lnTo>
                  <a:pt x="109" y="628"/>
                </a:lnTo>
                <a:lnTo>
                  <a:pt x="109" y="642"/>
                </a:lnTo>
                <a:lnTo>
                  <a:pt x="109" y="663"/>
                </a:lnTo>
                <a:lnTo>
                  <a:pt x="116" y="677"/>
                </a:lnTo>
                <a:lnTo>
                  <a:pt x="116" y="691"/>
                </a:lnTo>
                <a:lnTo>
                  <a:pt x="116" y="705"/>
                </a:lnTo>
                <a:lnTo>
                  <a:pt x="116" y="718"/>
                </a:lnTo>
                <a:lnTo>
                  <a:pt x="116" y="732"/>
                </a:lnTo>
                <a:lnTo>
                  <a:pt x="116" y="746"/>
                </a:lnTo>
                <a:lnTo>
                  <a:pt x="116" y="760"/>
                </a:lnTo>
                <a:lnTo>
                  <a:pt x="116" y="774"/>
                </a:lnTo>
                <a:lnTo>
                  <a:pt x="116" y="788"/>
                </a:lnTo>
                <a:lnTo>
                  <a:pt x="116" y="802"/>
                </a:lnTo>
                <a:lnTo>
                  <a:pt x="116" y="816"/>
                </a:lnTo>
                <a:lnTo>
                  <a:pt x="116" y="844"/>
                </a:lnTo>
                <a:lnTo>
                  <a:pt x="116" y="872"/>
                </a:lnTo>
                <a:lnTo>
                  <a:pt x="116" y="900"/>
                </a:lnTo>
                <a:lnTo>
                  <a:pt x="116" y="921"/>
                </a:lnTo>
                <a:lnTo>
                  <a:pt x="124" y="949"/>
                </a:lnTo>
                <a:lnTo>
                  <a:pt x="124" y="970"/>
                </a:lnTo>
                <a:lnTo>
                  <a:pt x="124" y="991"/>
                </a:lnTo>
                <a:lnTo>
                  <a:pt x="124" y="1011"/>
                </a:lnTo>
                <a:lnTo>
                  <a:pt x="124" y="1025"/>
                </a:lnTo>
                <a:lnTo>
                  <a:pt x="124" y="1039"/>
                </a:lnTo>
                <a:lnTo>
                  <a:pt x="124" y="1053"/>
                </a:lnTo>
                <a:lnTo>
                  <a:pt x="124" y="1067"/>
                </a:lnTo>
                <a:lnTo>
                  <a:pt x="132" y="1081"/>
                </a:lnTo>
                <a:lnTo>
                  <a:pt x="132" y="1088"/>
                </a:lnTo>
                <a:lnTo>
                  <a:pt x="132" y="1102"/>
                </a:lnTo>
                <a:lnTo>
                  <a:pt x="132" y="1095"/>
                </a:lnTo>
                <a:lnTo>
                  <a:pt x="132" y="1074"/>
                </a:lnTo>
                <a:lnTo>
                  <a:pt x="140" y="1060"/>
                </a:lnTo>
                <a:lnTo>
                  <a:pt x="140" y="1046"/>
                </a:lnTo>
                <a:lnTo>
                  <a:pt x="140" y="1025"/>
                </a:lnTo>
                <a:lnTo>
                  <a:pt x="140" y="1011"/>
                </a:lnTo>
                <a:lnTo>
                  <a:pt x="140" y="1004"/>
                </a:lnTo>
                <a:lnTo>
                  <a:pt x="140" y="991"/>
                </a:lnTo>
                <a:lnTo>
                  <a:pt x="140" y="977"/>
                </a:lnTo>
                <a:lnTo>
                  <a:pt x="140" y="963"/>
                </a:lnTo>
                <a:lnTo>
                  <a:pt x="140" y="949"/>
                </a:lnTo>
                <a:lnTo>
                  <a:pt x="140" y="928"/>
                </a:lnTo>
                <a:lnTo>
                  <a:pt x="140" y="914"/>
                </a:lnTo>
                <a:lnTo>
                  <a:pt x="140" y="893"/>
                </a:lnTo>
                <a:lnTo>
                  <a:pt x="140" y="879"/>
                </a:lnTo>
                <a:lnTo>
                  <a:pt x="140" y="858"/>
                </a:lnTo>
                <a:lnTo>
                  <a:pt x="140" y="837"/>
                </a:lnTo>
                <a:lnTo>
                  <a:pt x="140" y="816"/>
                </a:lnTo>
                <a:lnTo>
                  <a:pt x="140" y="788"/>
                </a:lnTo>
                <a:lnTo>
                  <a:pt x="140" y="767"/>
                </a:lnTo>
                <a:lnTo>
                  <a:pt x="140" y="739"/>
                </a:lnTo>
                <a:lnTo>
                  <a:pt x="140" y="718"/>
                </a:lnTo>
                <a:lnTo>
                  <a:pt x="140" y="691"/>
                </a:lnTo>
                <a:lnTo>
                  <a:pt x="140" y="670"/>
                </a:lnTo>
                <a:lnTo>
                  <a:pt x="140" y="656"/>
                </a:lnTo>
                <a:lnTo>
                  <a:pt x="140" y="635"/>
                </a:lnTo>
                <a:lnTo>
                  <a:pt x="140" y="614"/>
                </a:lnTo>
                <a:lnTo>
                  <a:pt x="140" y="593"/>
                </a:lnTo>
                <a:lnTo>
                  <a:pt x="140" y="572"/>
                </a:lnTo>
                <a:lnTo>
                  <a:pt x="140" y="551"/>
                </a:lnTo>
                <a:lnTo>
                  <a:pt x="140" y="530"/>
                </a:lnTo>
                <a:lnTo>
                  <a:pt x="140" y="502"/>
                </a:lnTo>
                <a:lnTo>
                  <a:pt x="148" y="481"/>
                </a:lnTo>
                <a:lnTo>
                  <a:pt x="148" y="460"/>
                </a:lnTo>
                <a:lnTo>
                  <a:pt x="148" y="432"/>
                </a:lnTo>
                <a:lnTo>
                  <a:pt x="148" y="412"/>
                </a:lnTo>
                <a:lnTo>
                  <a:pt x="148" y="391"/>
                </a:lnTo>
                <a:lnTo>
                  <a:pt x="148" y="363"/>
                </a:lnTo>
                <a:lnTo>
                  <a:pt x="148" y="342"/>
                </a:lnTo>
                <a:lnTo>
                  <a:pt x="148" y="321"/>
                </a:lnTo>
                <a:lnTo>
                  <a:pt x="148" y="300"/>
                </a:lnTo>
                <a:lnTo>
                  <a:pt x="148" y="272"/>
                </a:lnTo>
                <a:lnTo>
                  <a:pt x="155" y="251"/>
                </a:lnTo>
                <a:lnTo>
                  <a:pt x="155" y="237"/>
                </a:lnTo>
                <a:lnTo>
                  <a:pt x="155" y="216"/>
                </a:lnTo>
                <a:lnTo>
                  <a:pt x="155" y="195"/>
                </a:lnTo>
                <a:lnTo>
                  <a:pt x="155" y="181"/>
                </a:lnTo>
                <a:lnTo>
                  <a:pt x="155" y="167"/>
                </a:lnTo>
                <a:lnTo>
                  <a:pt x="155" y="153"/>
                </a:lnTo>
                <a:lnTo>
                  <a:pt x="155" y="140"/>
                </a:lnTo>
                <a:lnTo>
                  <a:pt x="163" y="126"/>
                </a:lnTo>
                <a:lnTo>
                  <a:pt x="163" y="119"/>
                </a:lnTo>
                <a:lnTo>
                  <a:pt x="163" y="112"/>
                </a:lnTo>
                <a:lnTo>
                  <a:pt x="163" y="98"/>
                </a:lnTo>
                <a:lnTo>
                  <a:pt x="163" y="91"/>
                </a:lnTo>
                <a:lnTo>
                  <a:pt x="163" y="105"/>
                </a:lnTo>
                <a:lnTo>
                  <a:pt x="171" y="112"/>
                </a:lnTo>
                <a:lnTo>
                  <a:pt x="171" y="119"/>
                </a:lnTo>
                <a:lnTo>
                  <a:pt x="171" y="133"/>
                </a:lnTo>
                <a:lnTo>
                  <a:pt x="171" y="146"/>
                </a:lnTo>
                <a:lnTo>
                  <a:pt x="171" y="167"/>
                </a:lnTo>
                <a:lnTo>
                  <a:pt x="171" y="188"/>
                </a:lnTo>
                <a:lnTo>
                  <a:pt x="171" y="202"/>
                </a:lnTo>
                <a:lnTo>
                  <a:pt x="171" y="216"/>
                </a:lnTo>
                <a:lnTo>
                  <a:pt x="171" y="223"/>
                </a:lnTo>
                <a:lnTo>
                  <a:pt x="171" y="237"/>
                </a:lnTo>
                <a:lnTo>
                  <a:pt x="171" y="258"/>
                </a:lnTo>
                <a:lnTo>
                  <a:pt x="171" y="272"/>
                </a:lnTo>
                <a:lnTo>
                  <a:pt x="171" y="286"/>
                </a:lnTo>
                <a:lnTo>
                  <a:pt x="171" y="307"/>
                </a:lnTo>
                <a:lnTo>
                  <a:pt x="171" y="321"/>
                </a:lnTo>
                <a:lnTo>
                  <a:pt x="171" y="342"/>
                </a:lnTo>
                <a:lnTo>
                  <a:pt x="171" y="363"/>
                </a:lnTo>
                <a:lnTo>
                  <a:pt x="171" y="384"/>
                </a:lnTo>
                <a:lnTo>
                  <a:pt x="171" y="405"/>
                </a:lnTo>
                <a:lnTo>
                  <a:pt x="171" y="432"/>
                </a:lnTo>
                <a:lnTo>
                  <a:pt x="171" y="460"/>
                </a:lnTo>
                <a:lnTo>
                  <a:pt x="171" y="481"/>
                </a:lnTo>
                <a:lnTo>
                  <a:pt x="171" y="509"/>
                </a:lnTo>
                <a:lnTo>
                  <a:pt x="171" y="537"/>
                </a:lnTo>
                <a:lnTo>
                  <a:pt x="171" y="565"/>
                </a:lnTo>
                <a:lnTo>
                  <a:pt x="171" y="593"/>
                </a:lnTo>
                <a:lnTo>
                  <a:pt x="171" y="621"/>
                </a:lnTo>
                <a:lnTo>
                  <a:pt x="179" y="649"/>
                </a:lnTo>
                <a:lnTo>
                  <a:pt x="179" y="677"/>
                </a:lnTo>
                <a:lnTo>
                  <a:pt x="179" y="698"/>
                </a:lnTo>
                <a:lnTo>
                  <a:pt x="179" y="725"/>
                </a:lnTo>
                <a:lnTo>
                  <a:pt x="179" y="753"/>
                </a:lnTo>
                <a:lnTo>
                  <a:pt x="179" y="781"/>
                </a:lnTo>
                <a:lnTo>
                  <a:pt x="179" y="809"/>
                </a:lnTo>
                <a:lnTo>
                  <a:pt x="179" y="830"/>
                </a:lnTo>
                <a:lnTo>
                  <a:pt x="179" y="858"/>
                </a:lnTo>
                <a:lnTo>
                  <a:pt x="179" y="879"/>
                </a:lnTo>
                <a:lnTo>
                  <a:pt x="186" y="900"/>
                </a:lnTo>
                <a:lnTo>
                  <a:pt x="186" y="921"/>
                </a:lnTo>
                <a:lnTo>
                  <a:pt x="186" y="942"/>
                </a:lnTo>
                <a:lnTo>
                  <a:pt x="186" y="963"/>
                </a:lnTo>
                <a:lnTo>
                  <a:pt x="186" y="977"/>
                </a:lnTo>
                <a:lnTo>
                  <a:pt x="186" y="998"/>
                </a:lnTo>
                <a:lnTo>
                  <a:pt x="186" y="1011"/>
                </a:lnTo>
                <a:lnTo>
                  <a:pt x="186" y="1018"/>
                </a:lnTo>
                <a:lnTo>
                  <a:pt x="194" y="1032"/>
                </a:lnTo>
                <a:lnTo>
                  <a:pt x="194" y="1039"/>
                </a:lnTo>
                <a:lnTo>
                  <a:pt x="194" y="1046"/>
                </a:lnTo>
                <a:lnTo>
                  <a:pt x="194" y="1060"/>
                </a:lnTo>
                <a:lnTo>
                  <a:pt x="194" y="1053"/>
                </a:lnTo>
                <a:lnTo>
                  <a:pt x="194" y="1032"/>
                </a:lnTo>
                <a:lnTo>
                  <a:pt x="202" y="1025"/>
                </a:lnTo>
                <a:lnTo>
                  <a:pt x="202" y="1011"/>
                </a:lnTo>
                <a:lnTo>
                  <a:pt x="202" y="991"/>
                </a:lnTo>
                <a:lnTo>
                  <a:pt x="202" y="984"/>
                </a:lnTo>
                <a:lnTo>
                  <a:pt x="202" y="977"/>
                </a:lnTo>
                <a:lnTo>
                  <a:pt x="202" y="963"/>
                </a:lnTo>
                <a:lnTo>
                  <a:pt x="202" y="949"/>
                </a:lnTo>
                <a:lnTo>
                  <a:pt x="202" y="935"/>
                </a:lnTo>
                <a:lnTo>
                  <a:pt x="202" y="921"/>
                </a:lnTo>
                <a:lnTo>
                  <a:pt x="202" y="907"/>
                </a:lnTo>
                <a:lnTo>
                  <a:pt x="202" y="893"/>
                </a:lnTo>
                <a:lnTo>
                  <a:pt x="202" y="879"/>
                </a:lnTo>
                <a:lnTo>
                  <a:pt x="202" y="858"/>
                </a:lnTo>
                <a:lnTo>
                  <a:pt x="202" y="844"/>
                </a:lnTo>
                <a:lnTo>
                  <a:pt x="202" y="823"/>
                </a:lnTo>
                <a:lnTo>
                  <a:pt x="202" y="802"/>
                </a:lnTo>
                <a:lnTo>
                  <a:pt x="202" y="781"/>
                </a:lnTo>
                <a:lnTo>
                  <a:pt x="202" y="760"/>
                </a:lnTo>
                <a:lnTo>
                  <a:pt x="202" y="739"/>
                </a:lnTo>
                <a:lnTo>
                  <a:pt x="202" y="712"/>
                </a:lnTo>
                <a:lnTo>
                  <a:pt x="202" y="691"/>
                </a:lnTo>
                <a:lnTo>
                  <a:pt x="202" y="670"/>
                </a:lnTo>
                <a:lnTo>
                  <a:pt x="202" y="656"/>
                </a:lnTo>
                <a:lnTo>
                  <a:pt x="202" y="635"/>
                </a:lnTo>
                <a:lnTo>
                  <a:pt x="202" y="621"/>
                </a:lnTo>
                <a:lnTo>
                  <a:pt x="202" y="600"/>
                </a:lnTo>
                <a:lnTo>
                  <a:pt x="202" y="579"/>
                </a:lnTo>
                <a:lnTo>
                  <a:pt x="202" y="558"/>
                </a:lnTo>
                <a:lnTo>
                  <a:pt x="202" y="537"/>
                </a:lnTo>
                <a:lnTo>
                  <a:pt x="202" y="516"/>
                </a:lnTo>
                <a:lnTo>
                  <a:pt x="202" y="495"/>
                </a:lnTo>
                <a:lnTo>
                  <a:pt x="210" y="474"/>
                </a:lnTo>
                <a:lnTo>
                  <a:pt x="210" y="453"/>
                </a:lnTo>
                <a:lnTo>
                  <a:pt x="210" y="432"/>
                </a:lnTo>
                <a:lnTo>
                  <a:pt x="210" y="412"/>
                </a:lnTo>
                <a:lnTo>
                  <a:pt x="210" y="391"/>
                </a:lnTo>
                <a:lnTo>
                  <a:pt x="210" y="370"/>
                </a:lnTo>
                <a:lnTo>
                  <a:pt x="210" y="349"/>
                </a:lnTo>
                <a:lnTo>
                  <a:pt x="210" y="328"/>
                </a:lnTo>
                <a:lnTo>
                  <a:pt x="210" y="307"/>
                </a:lnTo>
                <a:lnTo>
                  <a:pt x="210" y="293"/>
                </a:lnTo>
                <a:lnTo>
                  <a:pt x="210" y="272"/>
                </a:lnTo>
                <a:lnTo>
                  <a:pt x="217" y="258"/>
                </a:lnTo>
                <a:lnTo>
                  <a:pt x="217" y="237"/>
                </a:lnTo>
                <a:lnTo>
                  <a:pt x="217" y="223"/>
                </a:lnTo>
                <a:lnTo>
                  <a:pt x="217" y="209"/>
                </a:lnTo>
                <a:lnTo>
                  <a:pt x="217" y="202"/>
                </a:lnTo>
                <a:lnTo>
                  <a:pt x="217" y="188"/>
                </a:lnTo>
                <a:lnTo>
                  <a:pt x="217" y="181"/>
                </a:lnTo>
                <a:lnTo>
                  <a:pt x="217" y="167"/>
                </a:lnTo>
                <a:lnTo>
                  <a:pt x="225" y="167"/>
                </a:lnTo>
                <a:lnTo>
                  <a:pt x="225" y="153"/>
                </a:lnTo>
                <a:lnTo>
                  <a:pt x="225" y="160"/>
                </a:lnTo>
                <a:lnTo>
                  <a:pt x="225" y="167"/>
                </a:lnTo>
                <a:lnTo>
                  <a:pt x="225" y="181"/>
                </a:lnTo>
                <a:lnTo>
                  <a:pt x="225" y="188"/>
                </a:lnTo>
                <a:lnTo>
                  <a:pt x="233" y="202"/>
                </a:lnTo>
                <a:lnTo>
                  <a:pt x="233" y="223"/>
                </a:lnTo>
                <a:lnTo>
                  <a:pt x="233" y="244"/>
                </a:lnTo>
                <a:lnTo>
                  <a:pt x="233" y="251"/>
                </a:lnTo>
                <a:lnTo>
                  <a:pt x="233" y="265"/>
                </a:lnTo>
                <a:lnTo>
                  <a:pt x="233" y="279"/>
                </a:lnTo>
                <a:lnTo>
                  <a:pt x="233" y="286"/>
                </a:lnTo>
                <a:lnTo>
                  <a:pt x="233" y="300"/>
                </a:lnTo>
                <a:lnTo>
                  <a:pt x="233" y="314"/>
                </a:lnTo>
                <a:lnTo>
                  <a:pt x="233" y="335"/>
                </a:lnTo>
                <a:lnTo>
                  <a:pt x="233" y="349"/>
                </a:lnTo>
                <a:lnTo>
                  <a:pt x="233" y="363"/>
                </a:lnTo>
                <a:lnTo>
                  <a:pt x="233" y="384"/>
                </a:lnTo>
                <a:lnTo>
                  <a:pt x="233" y="398"/>
                </a:lnTo>
                <a:lnTo>
                  <a:pt x="233" y="419"/>
                </a:lnTo>
                <a:lnTo>
                  <a:pt x="233" y="432"/>
                </a:lnTo>
                <a:lnTo>
                  <a:pt x="233" y="446"/>
                </a:lnTo>
                <a:lnTo>
                  <a:pt x="233" y="467"/>
                </a:lnTo>
                <a:lnTo>
                  <a:pt x="233" y="481"/>
                </a:lnTo>
                <a:lnTo>
                  <a:pt x="233" y="502"/>
                </a:lnTo>
                <a:lnTo>
                  <a:pt x="233" y="523"/>
                </a:lnTo>
                <a:lnTo>
                  <a:pt x="233" y="544"/>
                </a:lnTo>
                <a:lnTo>
                  <a:pt x="233" y="565"/>
                </a:lnTo>
                <a:lnTo>
                  <a:pt x="233" y="586"/>
                </a:lnTo>
                <a:lnTo>
                  <a:pt x="241" y="614"/>
                </a:lnTo>
                <a:lnTo>
                  <a:pt x="241" y="635"/>
                </a:lnTo>
                <a:lnTo>
                  <a:pt x="241" y="663"/>
                </a:lnTo>
                <a:lnTo>
                  <a:pt x="241" y="684"/>
                </a:lnTo>
                <a:lnTo>
                  <a:pt x="241" y="705"/>
                </a:lnTo>
                <a:lnTo>
                  <a:pt x="241" y="732"/>
                </a:lnTo>
                <a:lnTo>
                  <a:pt x="241" y="753"/>
                </a:lnTo>
                <a:lnTo>
                  <a:pt x="241" y="781"/>
                </a:lnTo>
                <a:lnTo>
                  <a:pt x="241" y="802"/>
                </a:lnTo>
                <a:lnTo>
                  <a:pt x="241" y="823"/>
                </a:lnTo>
                <a:lnTo>
                  <a:pt x="241" y="844"/>
                </a:lnTo>
                <a:lnTo>
                  <a:pt x="241" y="865"/>
                </a:lnTo>
                <a:lnTo>
                  <a:pt x="248" y="886"/>
                </a:lnTo>
                <a:lnTo>
                  <a:pt x="248" y="907"/>
                </a:lnTo>
                <a:lnTo>
                  <a:pt x="248" y="928"/>
                </a:lnTo>
                <a:lnTo>
                  <a:pt x="248" y="949"/>
                </a:lnTo>
                <a:lnTo>
                  <a:pt x="248" y="963"/>
                </a:lnTo>
                <a:lnTo>
                  <a:pt x="248" y="977"/>
                </a:lnTo>
                <a:lnTo>
                  <a:pt x="248" y="991"/>
                </a:lnTo>
                <a:lnTo>
                  <a:pt x="248" y="1004"/>
                </a:lnTo>
                <a:lnTo>
                  <a:pt x="248" y="1011"/>
                </a:lnTo>
                <a:lnTo>
                  <a:pt x="256" y="1032"/>
                </a:lnTo>
                <a:lnTo>
                  <a:pt x="256" y="1039"/>
                </a:lnTo>
                <a:lnTo>
                  <a:pt x="256" y="1032"/>
                </a:lnTo>
                <a:lnTo>
                  <a:pt x="256" y="1025"/>
                </a:lnTo>
                <a:lnTo>
                  <a:pt x="256" y="1018"/>
                </a:lnTo>
                <a:lnTo>
                  <a:pt x="256" y="1011"/>
                </a:lnTo>
                <a:lnTo>
                  <a:pt x="256" y="998"/>
                </a:lnTo>
                <a:lnTo>
                  <a:pt x="256" y="984"/>
                </a:lnTo>
                <a:lnTo>
                  <a:pt x="264" y="963"/>
                </a:lnTo>
                <a:lnTo>
                  <a:pt x="264" y="949"/>
                </a:lnTo>
                <a:lnTo>
                  <a:pt x="264" y="942"/>
                </a:lnTo>
                <a:lnTo>
                  <a:pt x="264" y="928"/>
                </a:lnTo>
                <a:lnTo>
                  <a:pt x="264" y="914"/>
                </a:lnTo>
                <a:lnTo>
                  <a:pt x="264" y="900"/>
                </a:lnTo>
                <a:lnTo>
                  <a:pt x="264" y="886"/>
                </a:lnTo>
                <a:lnTo>
                  <a:pt x="264" y="872"/>
                </a:lnTo>
                <a:lnTo>
                  <a:pt x="264" y="851"/>
                </a:lnTo>
                <a:lnTo>
                  <a:pt x="264" y="837"/>
                </a:lnTo>
                <a:lnTo>
                  <a:pt x="264" y="816"/>
                </a:lnTo>
                <a:lnTo>
                  <a:pt x="264" y="795"/>
                </a:lnTo>
                <a:lnTo>
                  <a:pt x="264" y="774"/>
                </a:lnTo>
                <a:lnTo>
                  <a:pt x="264" y="760"/>
                </a:lnTo>
                <a:lnTo>
                  <a:pt x="264" y="739"/>
                </a:lnTo>
                <a:lnTo>
                  <a:pt x="264" y="712"/>
                </a:lnTo>
                <a:lnTo>
                  <a:pt x="264" y="691"/>
                </a:lnTo>
                <a:lnTo>
                  <a:pt x="264" y="670"/>
                </a:lnTo>
                <a:lnTo>
                  <a:pt x="272" y="642"/>
                </a:lnTo>
                <a:lnTo>
                  <a:pt x="272" y="621"/>
                </a:lnTo>
                <a:lnTo>
                  <a:pt x="272" y="600"/>
                </a:lnTo>
                <a:lnTo>
                  <a:pt x="272" y="572"/>
                </a:lnTo>
                <a:lnTo>
                  <a:pt x="272" y="551"/>
                </a:lnTo>
                <a:lnTo>
                  <a:pt x="272" y="523"/>
                </a:lnTo>
                <a:lnTo>
                  <a:pt x="272" y="502"/>
                </a:lnTo>
                <a:lnTo>
                  <a:pt x="272" y="481"/>
                </a:lnTo>
                <a:lnTo>
                  <a:pt x="272" y="453"/>
                </a:lnTo>
                <a:lnTo>
                  <a:pt x="280" y="432"/>
                </a:lnTo>
                <a:lnTo>
                  <a:pt x="280" y="412"/>
                </a:lnTo>
                <a:lnTo>
                  <a:pt x="280" y="391"/>
                </a:lnTo>
                <a:lnTo>
                  <a:pt x="280" y="370"/>
                </a:lnTo>
                <a:lnTo>
                  <a:pt x="280" y="349"/>
                </a:lnTo>
                <a:lnTo>
                  <a:pt x="280" y="328"/>
                </a:lnTo>
                <a:lnTo>
                  <a:pt x="280" y="314"/>
                </a:lnTo>
                <a:lnTo>
                  <a:pt x="287" y="293"/>
                </a:lnTo>
                <a:lnTo>
                  <a:pt x="287" y="279"/>
                </a:lnTo>
                <a:lnTo>
                  <a:pt x="287" y="265"/>
                </a:lnTo>
                <a:lnTo>
                  <a:pt x="287" y="251"/>
                </a:lnTo>
                <a:lnTo>
                  <a:pt x="287" y="237"/>
                </a:lnTo>
                <a:lnTo>
                  <a:pt x="287" y="223"/>
                </a:lnTo>
                <a:lnTo>
                  <a:pt x="287" y="216"/>
                </a:lnTo>
                <a:lnTo>
                  <a:pt x="295" y="209"/>
                </a:lnTo>
                <a:lnTo>
                  <a:pt x="295" y="202"/>
                </a:lnTo>
                <a:lnTo>
                  <a:pt x="295" y="195"/>
                </a:lnTo>
                <a:lnTo>
                  <a:pt x="295" y="216"/>
                </a:lnTo>
                <a:lnTo>
                  <a:pt x="303" y="223"/>
                </a:lnTo>
                <a:lnTo>
                  <a:pt x="303" y="237"/>
                </a:lnTo>
                <a:lnTo>
                  <a:pt x="303" y="251"/>
                </a:lnTo>
                <a:lnTo>
                  <a:pt x="303" y="272"/>
                </a:lnTo>
                <a:lnTo>
                  <a:pt x="303" y="286"/>
                </a:lnTo>
                <a:lnTo>
                  <a:pt x="303" y="314"/>
                </a:lnTo>
                <a:lnTo>
                  <a:pt x="303" y="328"/>
                </a:lnTo>
                <a:lnTo>
                  <a:pt x="303" y="342"/>
                </a:lnTo>
                <a:lnTo>
                  <a:pt x="303" y="356"/>
                </a:lnTo>
                <a:lnTo>
                  <a:pt x="303" y="370"/>
                </a:lnTo>
                <a:lnTo>
                  <a:pt x="303" y="384"/>
                </a:lnTo>
                <a:lnTo>
                  <a:pt x="303" y="405"/>
                </a:lnTo>
                <a:lnTo>
                  <a:pt x="303" y="419"/>
                </a:lnTo>
                <a:lnTo>
                  <a:pt x="303" y="439"/>
                </a:lnTo>
                <a:lnTo>
                  <a:pt x="303" y="453"/>
                </a:lnTo>
                <a:lnTo>
                  <a:pt x="303" y="474"/>
                </a:lnTo>
                <a:lnTo>
                  <a:pt x="303" y="495"/>
                </a:lnTo>
                <a:lnTo>
                  <a:pt x="303" y="516"/>
                </a:lnTo>
                <a:lnTo>
                  <a:pt x="303" y="530"/>
                </a:lnTo>
                <a:lnTo>
                  <a:pt x="303" y="551"/>
                </a:lnTo>
                <a:lnTo>
                  <a:pt x="303" y="565"/>
                </a:lnTo>
                <a:lnTo>
                  <a:pt x="303" y="579"/>
                </a:lnTo>
                <a:lnTo>
                  <a:pt x="303" y="600"/>
                </a:lnTo>
                <a:lnTo>
                  <a:pt x="303" y="614"/>
                </a:lnTo>
                <a:lnTo>
                  <a:pt x="303" y="635"/>
                </a:lnTo>
                <a:lnTo>
                  <a:pt x="303" y="649"/>
                </a:lnTo>
                <a:lnTo>
                  <a:pt x="303" y="670"/>
                </a:lnTo>
                <a:lnTo>
                  <a:pt x="303" y="691"/>
                </a:lnTo>
                <a:lnTo>
                  <a:pt x="311" y="712"/>
                </a:lnTo>
                <a:lnTo>
                  <a:pt x="311" y="725"/>
                </a:lnTo>
                <a:lnTo>
                  <a:pt x="311" y="746"/>
                </a:lnTo>
                <a:lnTo>
                  <a:pt x="311" y="767"/>
                </a:lnTo>
                <a:lnTo>
                  <a:pt x="311" y="781"/>
                </a:lnTo>
                <a:lnTo>
                  <a:pt x="311" y="802"/>
                </a:lnTo>
                <a:lnTo>
                  <a:pt x="311" y="816"/>
                </a:lnTo>
                <a:lnTo>
                  <a:pt x="311" y="837"/>
                </a:lnTo>
                <a:lnTo>
                  <a:pt x="311" y="851"/>
                </a:lnTo>
                <a:lnTo>
                  <a:pt x="311" y="872"/>
                </a:lnTo>
                <a:lnTo>
                  <a:pt x="311" y="886"/>
                </a:lnTo>
                <a:lnTo>
                  <a:pt x="311" y="900"/>
                </a:lnTo>
                <a:lnTo>
                  <a:pt x="318" y="914"/>
                </a:lnTo>
                <a:lnTo>
                  <a:pt x="318" y="928"/>
                </a:lnTo>
                <a:lnTo>
                  <a:pt x="318" y="949"/>
                </a:lnTo>
                <a:lnTo>
                  <a:pt x="318" y="970"/>
                </a:lnTo>
                <a:lnTo>
                  <a:pt x="318" y="977"/>
                </a:lnTo>
                <a:lnTo>
                  <a:pt x="318" y="991"/>
                </a:lnTo>
                <a:lnTo>
                  <a:pt x="326" y="991"/>
                </a:lnTo>
                <a:lnTo>
                  <a:pt x="326" y="977"/>
                </a:lnTo>
                <a:lnTo>
                  <a:pt x="326" y="963"/>
                </a:lnTo>
                <a:lnTo>
                  <a:pt x="326" y="956"/>
                </a:lnTo>
                <a:lnTo>
                  <a:pt x="326" y="942"/>
                </a:lnTo>
                <a:lnTo>
                  <a:pt x="326" y="928"/>
                </a:lnTo>
                <a:lnTo>
                  <a:pt x="326" y="907"/>
                </a:lnTo>
                <a:lnTo>
                  <a:pt x="326" y="893"/>
                </a:lnTo>
                <a:lnTo>
                  <a:pt x="326" y="865"/>
                </a:lnTo>
                <a:lnTo>
                  <a:pt x="326" y="844"/>
                </a:lnTo>
                <a:lnTo>
                  <a:pt x="326" y="830"/>
                </a:lnTo>
                <a:lnTo>
                  <a:pt x="326" y="816"/>
                </a:lnTo>
                <a:lnTo>
                  <a:pt x="326" y="802"/>
                </a:lnTo>
                <a:lnTo>
                  <a:pt x="326" y="781"/>
                </a:lnTo>
                <a:lnTo>
                  <a:pt x="326" y="767"/>
                </a:lnTo>
                <a:lnTo>
                  <a:pt x="326" y="753"/>
                </a:lnTo>
                <a:lnTo>
                  <a:pt x="326" y="739"/>
                </a:lnTo>
                <a:lnTo>
                  <a:pt x="326" y="725"/>
                </a:lnTo>
                <a:lnTo>
                  <a:pt x="326" y="712"/>
                </a:lnTo>
                <a:lnTo>
                  <a:pt x="326" y="698"/>
                </a:lnTo>
                <a:lnTo>
                  <a:pt x="326" y="684"/>
                </a:lnTo>
                <a:lnTo>
                  <a:pt x="326" y="663"/>
                </a:lnTo>
                <a:lnTo>
                  <a:pt x="326" y="649"/>
                </a:lnTo>
                <a:lnTo>
                  <a:pt x="326" y="628"/>
                </a:lnTo>
                <a:lnTo>
                  <a:pt x="334" y="607"/>
                </a:lnTo>
                <a:lnTo>
                  <a:pt x="334" y="586"/>
                </a:lnTo>
                <a:lnTo>
                  <a:pt x="334" y="572"/>
                </a:lnTo>
                <a:lnTo>
                  <a:pt x="334" y="551"/>
                </a:lnTo>
                <a:lnTo>
                  <a:pt x="334" y="530"/>
                </a:lnTo>
                <a:lnTo>
                  <a:pt x="334" y="509"/>
                </a:lnTo>
                <a:lnTo>
                  <a:pt x="334" y="488"/>
                </a:lnTo>
                <a:lnTo>
                  <a:pt x="334" y="467"/>
                </a:lnTo>
                <a:lnTo>
                  <a:pt x="334" y="446"/>
                </a:lnTo>
                <a:lnTo>
                  <a:pt x="334" y="426"/>
                </a:lnTo>
                <a:lnTo>
                  <a:pt x="342" y="405"/>
                </a:lnTo>
                <a:lnTo>
                  <a:pt x="342" y="384"/>
                </a:lnTo>
                <a:lnTo>
                  <a:pt x="342" y="363"/>
                </a:lnTo>
                <a:lnTo>
                  <a:pt x="342" y="349"/>
                </a:lnTo>
                <a:lnTo>
                  <a:pt x="342" y="328"/>
                </a:lnTo>
                <a:lnTo>
                  <a:pt x="342" y="314"/>
                </a:lnTo>
                <a:lnTo>
                  <a:pt x="342" y="293"/>
                </a:lnTo>
                <a:lnTo>
                  <a:pt x="342" y="279"/>
                </a:lnTo>
                <a:lnTo>
                  <a:pt x="349" y="265"/>
                </a:lnTo>
                <a:lnTo>
                  <a:pt x="349" y="251"/>
                </a:lnTo>
                <a:lnTo>
                  <a:pt x="349" y="244"/>
                </a:lnTo>
                <a:lnTo>
                  <a:pt x="349" y="237"/>
                </a:lnTo>
                <a:lnTo>
                  <a:pt x="349" y="216"/>
                </a:lnTo>
                <a:lnTo>
                  <a:pt x="357" y="209"/>
                </a:lnTo>
                <a:lnTo>
                  <a:pt x="357" y="216"/>
                </a:lnTo>
                <a:lnTo>
                  <a:pt x="357" y="223"/>
                </a:lnTo>
                <a:lnTo>
                  <a:pt x="357" y="230"/>
                </a:lnTo>
                <a:lnTo>
                  <a:pt x="357" y="244"/>
                </a:lnTo>
                <a:lnTo>
                  <a:pt x="357" y="251"/>
                </a:lnTo>
                <a:lnTo>
                  <a:pt x="365" y="272"/>
                </a:lnTo>
                <a:lnTo>
                  <a:pt x="365" y="286"/>
                </a:lnTo>
                <a:lnTo>
                  <a:pt x="365" y="307"/>
                </a:lnTo>
                <a:lnTo>
                  <a:pt x="365" y="335"/>
                </a:lnTo>
                <a:lnTo>
                  <a:pt x="365" y="349"/>
                </a:lnTo>
                <a:lnTo>
                  <a:pt x="365" y="363"/>
                </a:lnTo>
                <a:lnTo>
                  <a:pt x="365" y="377"/>
                </a:lnTo>
                <a:lnTo>
                  <a:pt x="365" y="398"/>
                </a:lnTo>
                <a:lnTo>
                  <a:pt x="365" y="412"/>
                </a:lnTo>
                <a:lnTo>
                  <a:pt x="365" y="432"/>
                </a:lnTo>
                <a:lnTo>
                  <a:pt x="365" y="446"/>
                </a:lnTo>
                <a:lnTo>
                  <a:pt x="365" y="467"/>
                </a:lnTo>
                <a:lnTo>
                  <a:pt x="365" y="488"/>
                </a:lnTo>
                <a:lnTo>
                  <a:pt x="365" y="502"/>
                </a:lnTo>
                <a:lnTo>
                  <a:pt x="373" y="523"/>
                </a:lnTo>
                <a:lnTo>
                  <a:pt x="373" y="544"/>
                </a:lnTo>
                <a:lnTo>
                  <a:pt x="373" y="565"/>
                </a:lnTo>
                <a:lnTo>
                  <a:pt x="373" y="586"/>
                </a:lnTo>
                <a:lnTo>
                  <a:pt x="373" y="607"/>
                </a:lnTo>
                <a:lnTo>
                  <a:pt x="373" y="628"/>
                </a:lnTo>
                <a:lnTo>
                  <a:pt x="373" y="649"/>
                </a:lnTo>
                <a:lnTo>
                  <a:pt x="373" y="670"/>
                </a:lnTo>
                <a:lnTo>
                  <a:pt x="373" y="691"/>
                </a:lnTo>
                <a:lnTo>
                  <a:pt x="373" y="712"/>
                </a:lnTo>
                <a:lnTo>
                  <a:pt x="380" y="732"/>
                </a:lnTo>
                <a:lnTo>
                  <a:pt x="380" y="753"/>
                </a:lnTo>
                <a:lnTo>
                  <a:pt x="380" y="774"/>
                </a:lnTo>
                <a:lnTo>
                  <a:pt x="380" y="788"/>
                </a:lnTo>
                <a:lnTo>
                  <a:pt x="380" y="809"/>
                </a:lnTo>
                <a:lnTo>
                  <a:pt x="380" y="823"/>
                </a:lnTo>
                <a:lnTo>
                  <a:pt x="380" y="844"/>
                </a:lnTo>
                <a:lnTo>
                  <a:pt x="380" y="858"/>
                </a:lnTo>
                <a:lnTo>
                  <a:pt x="388" y="872"/>
                </a:lnTo>
                <a:lnTo>
                  <a:pt x="388" y="886"/>
                </a:lnTo>
                <a:lnTo>
                  <a:pt x="388" y="907"/>
                </a:lnTo>
                <a:lnTo>
                  <a:pt x="388" y="928"/>
                </a:lnTo>
                <a:lnTo>
                  <a:pt x="388" y="935"/>
                </a:lnTo>
                <a:lnTo>
                  <a:pt x="396" y="942"/>
                </a:lnTo>
                <a:lnTo>
                  <a:pt x="396" y="935"/>
                </a:lnTo>
                <a:lnTo>
                  <a:pt x="396" y="921"/>
                </a:lnTo>
                <a:lnTo>
                  <a:pt x="396" y="914"/>
                </a:lnTo>
                <a:lnTo>
                  <a:pt x="396" y="900"/>
                </a:lnTo>
                <a:lnTo>
                  <a:pt x="396" y="886"/>
                </a:lnTo>
                <a:lnTo>
                  <a:pt x="396" y="872"/>
                </a:lnTo>
                <a:lnTo>
                  <a:pt x="396" y="858"/>
                </a:lnTo>
                <a:lnTo>
                  <a:pt x="396" y="837"/>
                </a:lnTo>
                <a:lnTo>
                  <a:pt x="396" y="823"/>
                </a:lnTo>
                <a:lnTo>
                  <a:pt x="396" y="809"/>
                </a:lnTo>
                <a:lnTo>
                  <a:pt x="396" y="795"/>
                </a:lnTo>
                <a:lnTo>
                  <a:pt x="396" y="788"/>
                </a:lnTo>
                <a:lnTo>
                  <a:pt x="396" y="774"/>
                </a:lnTo>
                <a:lnTo>
                  <a:pt x="396" y="753"/>
                </a:lnTo>
                <a:lnTo>
                  <a:pt x="396" y="739"/>
                </a:lnTo>
                <a:lnTo>
                  <a:pt x="396" y="725"/>
                </a:lnTo>
                <a:lnTo>
                  <a:pt x="396" y="705"/>
                </a:lnTo>
                <a:lnTo>
                  <a:pt x="396" y="691"/>
                </a:lnTo>
                <a:lnTo>
                  <a:pt x="396" y="670"/>
                </a:lnTo>
                <a:lnTo>
                  <a:pt x="396" y="656"/>
                </a:lnTo>
                <a:lnTo>
                  <a:pt x="396" y="642"/>
                </a:lnTo>
                <a:lnTo>
                  <a:pt x="396" y="628"/>
                </a:lnTo>
                <a:lnTo>
                  <a:pt x="396" y="614"/>
                </a:lnTo>
                <a:lnTo>
                  <a:pt x="396" y="600"/>
                </a:lnTo>
                <a:lnTo>
                  <a:pt x="396" y="586"/>
                </a:lnTo>
                <a:lnTo>
                  <a:pt x="396" y="565"/>
                </a:lnTo>
                <a:lnTo>
                  <a:pt x="396" y="551"/>
                </a:lnTo>
                <a:lnTo>
                  <a:pt x="396" y="537"/>
                </a:lnTo>
                <a:lnTo>
                  <a:pt x="396" y="516"/>
                </a:lnTo>
                <a:lnTo>
                  <a:pt x="396" y="502"/>
                </a:lnTo>
                <a:lnTo>
                  <a:pt x="396" y="488"/>
                </a:lnTo>
                <a:lnTo>
                  <a:pt x="396" y="467"/>
                </a:lnTo>
                <a:lnTo>
                  <a:pt x="404" y="453"/>
                </a:lnTo>
                <a:lnTo>
                  <a:pt x="404" y="439"/>
                </a:lnTo>
                <a:lnTo>
                  <a:pt x="404" y="419"/>
                </a:lnTo>
                <a:lnTo>
                  <a:pt x="404" y="405"/>
                </a:lnTo>
                <a:lnTo>
                  <a:pt x="404" y="391"/>
                </a:lnTo>
                <a:lnTo>
                  <a:pt x="404" y="377"/>
                </a:lnTo>
                <a:lnTo>
                  <a:pt x="404" y="363"/>
                </a:lnTo>
                <a:lnTo>
                  <a:pt x="404" y="342"/>
                </a:lnTo>
                <a:lnTo>
                  <a:pt x="404" y="335"/>
                </a:lnTo>
                <a:lnTo>
                  <a:pt x="404" y="321"/>
                </a:lnTo>
                <a:lnTo>
                  <a:pt x="404" y="307"/>
                </a:lnTo>
                <a:lnTo>
                  <a:pt x="404" y="293"/>
                </a:lnTo>
                <a:lnTo>
                  <a:pt x="412" y="272"/>
                </a:lnTo>
                <a:lnTo>
                  <a:pt x="412" y="258"/>
                </a:lnTo>
                <a:lnTo>
                  <a:pt x="412" y="251"/>
                </a:lnTo>
                <a:lnTo>
                  <a:pt x="412" y="244"/>
                </a:lnTo>
                <a:lnTo>
                  <a:pt x="412" y="251"/>
                </a:lnTo>
                <a:lnTo>
                  <a:pt x="419" y="258"/>
                </a:lnTo>
                <a:lnTo>
                  <a:pt x="419" y="265"/>
                </a:lnTo>
                <a:lnTo>
                  <a:pt x="419" y="272"/>
                </a:lnTo>
                <a:lnTo>
                  <a:pt x="419" y="286"/>
                </a:lnTo>
                <a:lnTo>
                  <a:pt x="419" y="300"/>
                </a:lnTo>
                <a:lnTo>
                  <a:pt x="419" y="314"/>
                </a:lnTo>
                <a:lnTo>
                  <a:pt x="419" y="335"/>
                </a:lnTo>
                <a:lnTo>
                  <a:pt x="419" y="349"/>
                </a:lnTo>
                <a:lnTo>
                  <a:pt x="419" y="377"/>
                </a:lnTo>
                <a:lnTo>
                  <a:pt x="419" y="384"/>
                </a:lnTo>
                <a:lnTo>
                  <a:pt x="419" y="398"/>
                </a:lnTo>
                <a:lnTo>
                  <a:pt x="419" y="412"/>
                </a:lnTo>
                <a:lnTo>
                  <a:pt x="419" y="426"/>
                </a:lnTo>
                <a:lnTo>
                  <a:pt x="419" y="439"/>
                </a:lnTo>
                <a:lnTo>
                  <a:pt x="419" y="453"/>
                </a:lnTo>
                <a:lnTo>
                  <a:pt x="419" y="474"/>
                </a:lnTo>
                <a:lnTo>
                  <a:pt x="419" y="488"/>
                </a:lnTo>
                <a:lnTo>
                  <a:pt x="419" y="509"/>
                </a:lnTo>
                <a:lnTo>
                  <a:pt x="419" y="523"/>
                </a:lnTo>
                <a:lnTo>
                  <a:pt x="419" y="544"/>
                </a:lnTo>
                <a:lnTo>
                  <a:pt x="427" y="565"/>
                </a:lnTo>
                <a:lnTo>
                  <a:pt x="427" y="579"/>
                </a:lnTo>
                <a:lnTo>
                  <a:pt x="427" y="600"/>
                </a:lnTo>
                <a:lnTo>
                  <a:pt x="427" y="621"/>
                </a:lnTo>
                <a:lnTo>
                  <a:pt x="427" y="642"/>
                </a:lnTo>
                <a:lnTo>
                  <a:pt x="427" y="663"/>
                </a:lnTo>
                <a:lnTo>
                  <a:pt x="427" y="677"/>
                </a:lnTo>
                <a:lnTo>
                  <a:pt x="427" y="698"/>
                </a:lnTo>
                <a:lnTo>
                  <a:pt x="427" y="718"/>
                </a:lnTo>
                <a:lnTo>
                  <a:pt x="435" y="732"/>
                </a:lnTo>
                <a:lnTo>
                  <a:pt x="435" y="753"/>
                </a:lnTo>
                <a:lnTo>
                  <a:pt x="435" y="774"/>
                </a:lnTo>
                <a:lnTo>
                  <a:pt x="435" y="788"/>
                </a:lnTo>
                <a:lnTo>
                  <a:pt x="435" y="802"/>
                </a:lnTo>
                <a:lnTo>
                  <a:pt x="435" y="823"/>
                </a:lnTo>
                <a:lnTo>
                  <a:pt x="435" y="837"/>
                </a:lnTo>
                <a:lnTo>
                  <a:pt x="443" y="851"/>
                </a:lnTo>
                <a:lnTo>
                  <a:pt x="443" y="865"/>
                </a:lnTo>
                <a:lnTo>
                  <a:pt x="443" y="872"/>
                </a:lnTo>
                <a:lnTo>
                  <a:pt x="443" y="900"/>
                </a:lnTo>
                <a:lnTo>
                  <a:pt x="443" y="914"/>
                </a:lnTo>
                <a:lnTo>
                  <a:pt x="450" y="921"/>
                </a:lnTo>
                <a:lnTo>
                  <a:pt x="450" y="928"/>
                </a:lnTo>
                <a:lnTo>
                  <a:pt x="458" y="914"/>
                </a:lnTo>
                <a:lnTo>
                  <a:pt x="458" y="907"/>
                </a:lnTo>
                <a:lnTo>
                  <a:pt x="458" y="893"/>
                </a:lnTo>
                <a:lnTo>
                  <a:pt x="458" y="879"/>
                </a:lnTo>
                <a:lnTo>
                  <a:pt x="458" y="865"/>
                </a:lnTo>
                <a:lnTo>
                  <a:pt x="458" y="851"/>
                </a:lnTo>
                <a:lnTo>
                  <a:pt x="458" y="830"/>
                </a:lnTo>
                <a:lnTo>
                  <a:pt x="458" y="823"/>
                </a:lnTo>
                <a:lnTo>
                  <a:pt x="458" y="809"/>
                </a:lnTo>
                <a:lnTo>
                  <a:pt x="458" y="795"/>
                </a:lnTo>
                <a:lnTo>
                  <a:pt x="458" y="781"/>
                </a:lnTo>
                <a:lnTo>
                  <a:pt x="458" y="774"/>
                </a:lnTo>
                <a:lnTo>
                  <a:pt x="458" y="760"/>
                </a:lnTo>
                <a:lnTo>
                  <a:pt x="458" y="746"/>
                </a:lnTo>
                <a:lnTo>
                  <a:pt x="458" y="725"/>
                </a:lnTo>
                <a:lnTo>
                  <a:pt x="458" y="712"/>
                </a:lnTo>
                <a:lnTo>
                  <a:pt x="458" y="698"/>
                </a:lnTo>
                <a:lnTo>
                  <a:pt x="458" y="677"/>
                </a:lnTo>
                <a:lnTo>
                  <a:pt x="458" y="663"/>
                </a:lnTo>
                <a:lnTo>
                  <a:pt x="458" y="649"/>
                </a:lnTo>
                <a:lnTo>
                  <a:pt x="458" y="642"/>
                </a:lnTo>
                <a:lnTo>
                  <a:pt x="458" y="628"/>
                </a:lnTo>
                <a:lnTo>
                  <a:pt x="458" y="614"/>
                </a:lnTo>
                <a:lnTo>
                  <a:pt x="458" y="600"/>
                </a:lnTo>
                <a:lnTo>
                  <a:pt x="458" y="586"/>
                </a:lnTo>
                <a:lnTo>
                  <a:pt x="458" y="572"/>
                </a:lnTo>
                <a:lnTo>
                  <a:pt x="458" y="558"/>
                </a:lnTo>
                <a:lnTo>
                  <a:pt x="458" y="544"/>
                </a:lnTo>
                <a:lnTo>
                  <a:pt x="466" y="523"/>
                </a:lnTo>
                <a:lnTo>
                  <a:pt x="466" y="509"/>
                </a:lnTo>
                <a:lnTo>
                  <a:pt x="466" y="495"/>
                </a:lnTo>
                <a:lnTo>
                  <a:pt x="466" y="481"/>
                </a:lnTo>
                <a:lnTo>
                  <a:pt x="466" y="467"/>
                </a:lnTo>
                <a:lnTo>
                  <a:pt x="466" y="453"/>
                </a:lnTo>
                <a:lnTo>
                  <a:pt x="466" y="432"/>
                </a:lnTo>
                <a:lnTo>
                  <a:pt x="466" y="419"/>
                </a:lnTo>
                <a:lnTo>
                  <a:pt x="466" y="405"/>
                </a:lnTo>
                <a:lnTo>
                  <a:pt x="466" y="391"/>
                </a:lnTo>
                <a:lnTo>
                  <a:pt x="466" y="377"/>
                </a:lnTo>
                <a:lnTo>
                  <a:pt x="466" y="363"/>
                </a:lnTo>
                <a:lnTo>
                  <a:pt x="466" y="356"/>
                </a:lnTo>
                <a:lnTo>
                  <a:pt x="466" y="342"/>
                </a:lnTo>
                <a:lnTo>
                  <a:pt x="474" y="335"/>
                </a:lnTo>
                <a:lnTo>
                  <a:pt x="474" y="314"/>
                </a:lnTo>
                <a:lnTo>
                  <a:pt x="474" y="293"/>
                </a:lnTo>
                <a:lnTo>
                  <a:pt x="474" y="286"/>
                </a:lnTo>
                <a:lnTo>
                  <a:pt x="474" y="279"/>
                </a:lnTo>
                <a:lnTo>
                  <a:pt x="474" y="272"/>
                </a:lnTo>
                <a:lnTo>
                  <a:pt x="481" y="286"/>
                </a:lnTo>
                <a:lnTo>
                  <a:pt x="481" y="293"/>
                </a:lnTo>
                <a:lnTo>
                  <a:pt x="481" y="300"/>
                </a:lnTo>
                <a:lnTo>
                  <a:pt x="481" y="314"/>
                </a:lnTo>
                <a:lnTo>
                  <a:pt x="481" y="321"/>
                </a:lnTo>
                <a:lnTo>
                  <a:pt x="481" y="335"/>
                </a:lnTo>
                <a:lnTo>
                  <a:pt x="481" y="356"/>
                </a:lnTo>
                <a:lnTo>
                  <a:pt x="481" y="370"/>
                </a:lnTo>
                <a:lnTo>
                  <a:pt x="481" y="391"/>
                </a:lnTo>
                <a:lnTo>
                  <a:pt x="481" y="405"/>
                </a:lnTo>
                <a:lnTo>
                  <a:pt x="481" y="412"/>
                </a:lnTo>
                <a:lnTo>
                  <a:pt x="481" y="426"/>
                </a:lnTo>
                <a:lnTo>
                  <a:pt x="481" y="439"/>
                </a:lnTo>
                <a:lnTo>
                  <a:pt x="481" y="453"/>
                </a:lnTo>
                <a:lnTo>
                  <a:pt x="481" y="467"/>
                </a:lnTo>
                <a:lnTo>
                  <a:pt x="481" y="481"/>
                </a:lnTo>
                <a:lnTo>
                  <a:pt x="481" y="495"/>
                </a:lnTo>
                <a:lnTo>
                  <a:pt x="481" y="509"/>
                </a:lnTo>
                <a:lnTo>
                  <a:pt x="481" y="530"/>
                </a:lnTo>
                <a:lnTo>
                  <a:pt x="481" y="544"/>
                </a:lnTo>
                <a:lnTo>
                  <a:pt x="489" y="565"/>
                </a:lnTo>
                <a:lnTo>
                  <a:pt x="489" y="579"/>
                </a:lnTo>
                <a:lnTo>
                  <a:pt x="489" y="600"/>
                </a:lnTo>
                <a:lnTo>
                  <a:pt x="489" y="621"/>
                </a:lnTo>
                <a:lnTo>
                  <a:pt x="489" y="635"/>
                </a:lnTo>
                <a:lnTo>
                  <a:pt x="489" y="656"/>
                </a:lnTo>
                <a:lnTo>
                  <a:pt x="489" y="670"/>
                </a:lnTo>
                <a:lnTo>
                  <a:pt x="489" y="691"/>
                </a:lnTo>
                <a:lnTo>
                  <a:pt x="489" y="705"/>
                </a:lnTo>
                <a:lnTo>
                  <a:pt x="489" y="725"/>
                </a:lnTo>
                <a:lnTo>
                  <a:pt x="497" y="739"/>
                </a:lnTo>
                <a:lnTo>
                  <a:pt x="497" y="753"/>
                </a:lnTo>
                <a:lnTo>
                  <a:pt x="497" y="774"/>
                </a:lnTo>
                <a:lnTo>
                  <a:pt x="497" y="788"/>
                </a:lnTo>
                <a:lnTo>
                  <a:pt x="497" y="802"/>
                </a:lnTo>
                <a:lnTo>
                  <a:pt x="497" y="816"/>
                </a:lnTo>
                <a:lnTo>
                  <a:pt x="497" y="830"/>
                </a:lnTo>
                <a:lnTo>
                  <a:pt x="497" y="844"/>
                </a:lnTo>
                <a:lnTo>
                  <a:pt x="505" y="851"/>
                </a:lnTo>
                <a:lnTo>
                  <a:pt x="505" y="872"/>
                </a:lnTo>
                <a:lnTo>
                  <a:pt x="505" y="886"/>
                </a:lnTo>
                <a:lnTo>
                  <a:pt x="505" y="893"/>
                </a:lnTo>
                <a:lnTo>
                  <a:pt x="512" y="900"/>
                </a:lnTo>
                <a:lnTo>
                  <a:pt x="512" y="886"/>
                </a:lnTo>
                <a:lnTo>
                  <a:pt x="512" y="879"/>
                </a:lnTo>
                <a:lnTo>
                  <a:pt x="512" y="872"/>
                </a:lnTo>
                <a:lnTo>
                  <a:pt x="520" y="858"/>
                </a:lnTo>
                <a:lnTo>
                  <a:pt x="520" y="851"/>
                </a:lnTo>
                <a:lnTo>
                  <a:pt x="520" y="830"/>
                </a:lnTo>
                <a:lnTo>
                  <a:pt x="520" y="816"/>
                </a:lnTo>
                <a:lnTo>
                  <a:pt x="520" y="795"/>
                </a:lnTo>
                <a:lnTo>
                  <a:pt x="520" y="774"/>
                </a:lnTo>
                <a:lnTo>
                  <a:pt x="520" y="746"/>
                </a:lnTo>
                <a:lnTo>
                  <a:pt x="520" y="739"/>
                </a:lnTo>
                <a:lnTo>
                  <a:pt x="520" y="725"/>
                </a:lnTo>
                <a:lnTo>
                  <a:pt x="520" y="705"/>
                </a:lnTo>
                <a:lnTo>
                  <a:pt x="520" y="691"/>
                </a:lnTo>
                <a:lnTo>
                  <a:pt x="520" y="677"/>
                </a:lnTo>
                <a:lnTo>
                  <a:pt x="520" y="663"/>
                </a:lnTo>
                <a:lnTo>
                  <a:pt x="520" y="642"/>
                </a:lnTo>
                <a:lnTo>
                  <a:pt x="520" y="614"/>
                </a:lnTo>
                <a:lnTo>
                  <a:pt x="528" y="593"/>
                </a:lnTo>
                <a:lnTo>
                  <a:pt x="528" y="565"/>
                </a:lnTo>
                <a:lnTo>
                  <a:pt x="528" y="537"/>
                </a:lnTo>
                <a:lnTo>
                  <a:pt x="528" y="509"/>
                </a:lnTo>
                <a:lnTo>
                  <a:pt x="528" y="481"/>
                </a:lnTo>
                <a:lnTo>
                  <a:pt x="528" y="453"/>
                </a:lnTo>
                <a:lnTo>
                  <a:pt x="536" y="426"/>
                </a:lnTo>
                <a:lnTo>
                  <a:pt x="536" y="405"/>
                </a:lnTo>
                <a:lnTo>
                  <a:pt x="536" y="377"/>
                </a:lnTo>
                <a:lnTo>
                  <a:pt x="536" y="363"/>
                </a:lnTo>
                <a:lnTo>
                  <a:pt x="543" y="342"/>
                </a:lnTo>
                <a:lnTo>
                  <a:pt x="543" y="328"/>
                </a:lnTo>
                <a:lnTo>
                  <a:pt x="543" y="321"/>
                </a:lnTo>
                <a:lnTo>
                  <a:pt x="543" y="314"/>
                </a:lnTo>
                <a:lnTo>
                  <a:pt x="551" y="314"/>
                </a:lnTo>
                <a:lnTo>
                  <a:pt x="551" y="321"/>
                </a:lnTo>
                <a:lnTo>
                  <a:pt x="551" y="328"/>
                </a:lnTo>
                <a:lnTo>
                  <a:pt x="551" y="342"/>
                </a:lnTo>
                <a:lnTo>
                  <a:pt x="551" y="370"/>
                </a:lnTo>
                <a:lnTo>
                  <a:pt x="551" y="384"/>
                </a:lnTo>
                <a:lnTo>
                  <a:pt x="551" y="398"/>
                </a:lnTo>
                <a:lnTo>
                  <a:pt x="551" y="419"/>
                </a:lnTo>
                <a:lnTo>
                  <a:pt x="551" y="432"/>
                </a:lnTo>
                <a:lnTo>
                  <a:pt x="551" y="460"/>
                </a:lnTo>
                <a:lnTo>
                  <a:pt x="551" y="481"/>
                </a:lnTo>
                <a:lnTo>
                  <a:pt x="551" y="495"/>
                </a:lnTo>
                <a:lnTo>
                  <a:pt x="551" y="509"/>
                </a:lnTo>
                <a:lnTo>
                  <a:pt x="551" y="530"/>
                </a:lnTo>
                <a:lnTo>
                  <a:pt x="551" y="544"/>
                </a:lnTo>
                <a:lnTo>
                  <a:pt x="551" y="558"/>
                </a:lnTo>
                <a:lnTo>
                  <a:pt x="551" y="572"/>
                </a:lnTo>
                <a:lnTo>
                  <a:pt x="551" y="593"/>
                </a:lnTo>
                <a:lnTo>
                  <a:pt x="559" y="607"/>
                </a:lnTo>
                <a:lnTo>
                  <a:pt x="559" y="621"/>
                </a:lnTo>
                <a:lnTo>
                  <a:pt x="559" y="642"/>
                </a:lnTo>
                <a:lnTo>
                  <a:pt x="559" y="656"/>
                </a:lnTo>
                <a:lnTo>
                  <a:pt x="559" y="670"/>
                </a:lnTo>
                <a:lnTo>
                  <a:pt x="559" y="691"/>
                </a:lnTo>
                <a:lnTo>
                  <a:pt x="559" y="705"/>
                </a:lnTo>
                <a:lnTo>
                  <a:pt x="559" y="718"/>
                </a:lnTo>
                <a:lnTo>
                  <a:pt x="559" y="732"/>
                </a:lnTo>
                <a:lnTo>
                  <a:pt x="559" y="746"/>
                </a:lnTo>
                <a:lnTo>
                  <a:pt x="559" y="760"/>
                </a:lnTo>
                <a:lnTo>
                  <a:pt x="559" y="788"/>
                </a:lnTo>
                <a:lnTo>
                  <a:pt x="567" y="816"/>
                </a:lnTo>
                <a:lnTo>
                  <a:pt x="567" y="830"/>
                </a:lnTo>
                <a:lnTo>
                  <a:pt x="567" y="851"/>
                </a:lnTo>
                <a:lnTo>
                  <a:pt x="567" y="865"/>
                </a:lnTo>
                <a:lnTo>
                  <a:pt x="567" y="872"/>
                </a:lnTo>
                <a:lnTo>
                  <a:pt x="575" y="872"/>
                </a:lnTo>
                <a:lnTo>
                  <a:pt x="575" y="858"/>
                </a:lnTo>
                <a:lnTo>
                  <a:pt x="575" y="844"/>
                </a:lnTo>
                <a:lnTo>
                  <a:pt x="575" y="837"/>
                </a:lnTo>
                <a:lnTo>
                  <a:pt x="575" y="823"/>
                </a:lnTo>
                <a:lnTo>
                  <a:pt x="575" y="809"/>
                </a:lnTo>
                <a:lnTo>
                  <a:pt x="575" y="795"/>
                </a:lnTo>
                <a:lnTo>
                  <a:pt x="575" y="774"/>
                </a:lnTo>
                <a:lnTo>
                  <a:pt x="575" y="753"/>
                </a:lnTo>
                <a:lnTo>
                  <a:pt x="575" y="732"/>
                </a:lnTo>
                <a:lnTo>
                  <a:pt x="575" y="718"/>
                </a:lnTo>
                <a:lnTo>
                  <a:pt x="575" y="712"/>
                </a:lnTo>
                <a:lnTo>
                  <a:pt x="575" y="698"/>
                </a:lnTo>
                <a:lnTo>
                  <a:pt x="575" y="684"/>
                </a:lnTo>
                <a:lnTo>
                  <a:pt x="575" y="670"/>
                </a:lnTo>
                <a:lnTo>
                  <a:pt x="575" y="656"/>
                </a:lnTo>
                <a:lnTo>
                  <a:pt x="575" y="635"/>
                </a:lnTo>
                <a:lnTo>
                  <a:pt x="575" y="614"/>
                </a:lnTo>
                <a:lnTo>
                  <a:pt x="575" y="586"/>
                </a:lnTo>
                <a:lnTo>
                  <a:pt x="575" y="565"/>
                </a:lnTo>
                <a:lnTo>
                  <a:pt x="582" y="537"/>
                </a:lnTo>
                <a:lnTo>
                  <a:pt x="582" y="516"/>
                </a:lnTo>
                <a:lnTo>
                  <a:pt x="582" y="488"/>
                </a:lnTo>
                <a:lnTo>
                  <a:pt x="582" y="460"/>
                </a:lnTo>
                <a:lnTo>
                  <a:pt x="582" y="439"/>
                </a:lnTo>
                <a:lnTo>
                  <a:pt x="582" y="419"/>
                </a:lnTo>
                <a:lnTo>
                  <a:pt x="590" y="391"/>
                </a:lnTo>
                <a:lnTo>
                  <a:pt x="590" y="377"/>
                </a:lnTo>
                <a:lnTo>
                  <a:pt x="590" y="356"/>
                </a:lnTo>
                <a:lnTo>
                  <a:pt x="590" y="342"/>
                </a:lnTo>
                <a:lnTo>
                  <a:pt x="590" y="335"/>
                </a:lnTo>
                <a:lnTo>
                  <a:pt x="598" y="328"/>
                </a:lnTo>
                <a:lnTo>
                  <a:pt x="598" y="335"/>
                </a:lnTo>
                <a:lnTo>
                  <a:pt x="598" y="342"/>
                </a:lnTo>
                <a:lnTo>
                  <a:pt x="606" y="356"/>
                </a:lnTo>
                <a:lnTo>
                  <a:pt x="606" y="377"/>
                </a:lnTo>
                <a:lnTo>
                  <a:pt x="606" y="391"/>
                </a:lnTo>
                <a:lnTo>
                  <a:pt x="606" y="405"/>
                </a:lnTo>
                <a:lnTo>
                  <a:pt x="606" y="426"/>
                </a:lnTo>
                <a:lnTo>
                  <a:pt x="606" y="439"/>
                </a:lnTo>
                <a:lnTo>
                  <a:pt x="606" y="460"/>
                </a:lnTo>
                <a:lnTo>
                  <a:pt x="606" y="481"/>
                </a:lnTo>
                <a:lnTo>
                  <a:pt x="606" y="502"/>
                </a:lnTo>
                <a:lnTo>
                  <a:pt x="613" y="523"/>
                </a:lnTo>
                <a:lnTo>
                  <a:pt x="613" y="544"/>
                </a:lnTo>
                <a:lnTo>
                  <a:pt x="613" y="558"/>
                </a:lnTo>
                <a:lnTo>
                  <a:pt x="613" y="572"/>
                </a:lnTo>
                <a:lnTo>
                  <a:pt x="613" y="586"/>
                </a:lnTo>
                <a:lnTo>
                  <a:pt x="613" y="600"/>
                </a:lnTo>
                <a:lnTo>
                  <a:pt x="613" y="614"/>
                </a:lnTo>
                <a:lnTo>
                  <a:pt x="613" y="628"/>
                </a:lnTo>
                <a:lnTo>
                  <a:pt x="613" y="642"/>
                </a:lnTo>
                <a:lnTo>
                  <a:pt x="613" y="656"/>
                </a:lnTo>
                <a:lnTo>
                  <a:pt x="621" y="670"/>
                </a:lnTo>
                <a:lnTo>
                  <a:pt x="621" y="684"/>
                </a:lnTo>
                <a:lnTo>
                  <a:pt x="621" y="698"/>
                </a:lnTo>
                <a:lnTo>
                  <a:pt x="621" y="712"/>
                </a:lnTo>
                <a:lnTo>
                  <a:pt x="621" y="739"/>
                </a:lnTo>
                <a:lnTo>
                  <a:pt x="621" y="767"/>
                </a:lnTo>
                <a:lnTo>
                  <a:pt x="629" y="788"/>
                </a:lnTo>
                <a:lnTo>
                  <a:pt x="629" y="809"/>
                </a:lnTo>
                <a:lnTo>
                  <a:pt x="629" y="830"/>
                </a:lnTo>
                <a:lnTo>
                  <a:pt x="637" y="837"/>
                </a:lnTo>
                <a:lnTo>
                  <a:pt x="637" y="851"/>
                </a:lnTo>
                <a:lnTo>
                  <a:pt x="644" y="844"/>
                </a:lnTo>
                <a:lnTo>
                  <a:pt x="644" y="830"/>
                </a:lnTo>
                <a:lnTo>
                  <a:pt x="644" y="809"/>
                </a:lnTo>
                <a:lnTo>
                  <a:pt x="644" y="795"/>
                </a:lnTo>
                <a:lnTo>
                  <a:pt x="644" y="781"/>
                </a:lnTo>
                <a:lnTo>
                  <a:pt x="644" y="760"/>
                </a:lnTo>
                <a:lnTo>
                  <a:pt x="644" y="746"/>
                </a:lnTo>
                <a:lnTo>
                  <a:pt x="644" y="718"/>
                </a:lnTo>
                <a:lnTo>
                  <a:pt x="644" y="698"/>
                </a:lnTo>
                <a:lnTo>
                  <a:pt x="644" y="684"/>
                </a:lnTo>
                <a:lnTo>
                  <a:pt x="644" y="663"/>
                </a:lnTo>
                <a:lnTo>
                  <a:pt x="652" y="635"/>
                </a:lnTo>
                <a:lnTo>
                  <a:pt x="652" y="614"/>
                </a:lnTo>
                <a:lnTo>
                  <a:pt x="652" y="586"/>
                </a:lnTo>
                <a:lnTo>
                  <a:pt x="652" y="558"/>
                </a:lnTo>
                <a:lnTo>
                  <a:pt x="652" y="530"/>
                </a:lnTo>
                <a:lnTo>
                  <a:pt x="652" y="502"/>
                </a:lnTo>
                <a:lnTo>
                  <a:pt x="660" y="481"/>
                </a:lnTo>
                <a:lnTo>
                  <a:pt x="660" y="453"/>
                </a:lnTo>
                <a:lnTo>
                  <a:pt x="660" y="426"/>
                </a:lnTo>
                <a:lnTo>
                  <a:pt x="660" y="405"/>
                </a:lnTo>
                <a:lnTo>
                  <a:pt x="660" y="384"/>
                </a:lnTo>
                <a:lnTo>
                  <a:pt x="668" y="370"/>
                </a:lnTo>
                <a:lnTo>
                  <a:pt x="668" y="356"/>
                </a:lnTo>
                <a:lnTo>
                  <a:pt x="668" y="349"/>
                </a:lnTo>
                <a:lnTo>
                  <a:pt x="668" y="342"/>
                </a:lnTo>
                <a:lnTo>
                  <a:pt x="668" y="349"/>
                </a:lnTo>
                <a:lnTo>
                  <a:pt x="675" y="349"/>
                </a:lnTo>
                <a:lnTo>
                  <a:pt x="675" y="363"/>
                </a:lnTo>
                <a:lnTo>
                  <a:pt x="675" y="391"/>
                </a:lnTo>
                <a:lnTo>
                  <a:pt x="675" y="398"/>
                </a:lnTo>
                <a:lnTo>
                  <a:pt x="675" y="412"/>
                </a:lnTo>
                <a:lnTo>
                  <a:pt x="675" y="432"/>
                </a:lnTo>
                <a:lnTo>
                  <a:pt x="675" y="446"/>
                </a:lnTo>
                <a:lnTo>
                  <a:pt x="675" y="467"/>
                </a:lnTo>
                <a:lnTo>
                  <a:pt x="675" y="488"/>
                </a:lnTo>
                <a:lnTo>
                  <a:pt x="675" y="509"/>
                </a:lnTo>
                <a:lnTo>
                  <a:pt x="675" y="523"/>
                </a:lnTo>
                <a:lnTo>
                  <a:pt x="683" y="551"/>
                </a:lnTo>
                <a:lnTo>
                  <a:pt x="683" y="572"/>
                </a:lnTo>
                <a:lnTo>
                  <a:pt x="683" y="600"/>
                </a:lnTo>
                <a:lnTo>
                  <a:pt x="683" y="621"/>
                </a:lnTo>
                <a:lnTo>
                  <a:pt x="683" y="649"/>
                </a:lnTo>
                <a:lnTo>
                  <a:pt x="683" y="677"/>
                </a:lnTo>
                <a:lnTo>
                  <a:pt x="691" y="705"/>
                </a:lnTo>
                <a:lnTo>
                  <a:pt x="691" y="725"/>
                </a:lnTo>
                <a:lnTo>
                  <a:pt x="691" y="753"/>
                </a:lnTo>
                <a:lnTo>
                  <a:pt x="691" y="774"/>
                </a:lnTo>
                <a:lnTo>
                  <a:pt x="691" y="788"/>
                </a:lnTo>
                <a:lnTo>
                  <a:pt x="699" y="809"/>
                </a:lnTo>
                <a:lnTo>
                  <a:pt x="699" y="816"/>
                </a:lnTo>
                <a:lnTo>
                  <a:pt x="699" y="830"/>
                </a:lnTo>
                <a:lnTo>
                  <a:pt x="707" y="830"/>
                </a:lnTo>
                <a:lnTo>
                  <a:pt x="707" y="823"/>
                </a:lnTo>
                <a:lnTo>
                  <a:pt x="707" y="809"/>
                </a:lnTo>
                <a:lnTo>
                  <a:pt x="707" y="788"/>
                </a:lnTo>
                <a:lnTo>
                  <a:pt x="707" y="781"/>
                </a:lnTo>
                <a:lnTo>
                  <a:pt x="707" y="767"/>
                </a:lnTo>
                <a:lnTo>
                  <a:pt x="707" y="746"/>
                </a:lnTo>
                <a:lnTo>
                  <a:pt x="707" y="732"/>
                </a:lnTo>
                <a:lnTo>
                  <a:pt x="707" y="712"/>
                </a:lnTo>
                <a:lnTo>
                  <a:pt x="707" y="691"/>
                </a:lnTo>
                <a:lnTo>
                  <a:pt x="707" y="663"/>
                </a:lnTo>
                <a:lnTo>
                  <a:pt x="714" y="642"/>
                </a:lnTo>
                <a:lnTo>
                  <a:pt x="714" y="614"/>
                </a:lnTo>
                <a:lnTo>
                  <a:pt x="714" y="586"/>
                </a:lnTo>
                <a:lnTo>
                  <a:pt x="714" y="558"/>
                </a:lnTo>
                <a:lnTo>
                  <a:pt x="714" y="537"/>
                </a:lnTo>
                <a:lnTo>
                  <a:pt x="714" y="509"/>
                </a:lnTo>
                <a:lnTo>
                  <a:pt x="722" y="481"/>
                </a:lnTo>
                <a:lnTo>
                  <a:pt x="722" y="460"/>
                </a:lnTo>
                <a:lnTo>
                  <a:pt x="722" y="439"/>
                </a:lnTo>
                <a:lnTo>
                  <a:pt x="722" y="419"/>
                </a:lnTo>
                <a:lnTo>
                  <a:pt x="730" y="405"/>
                </a:lnTo>
                <a:lnTo>
                  <a:pt x="730" y="391"/>
                </a:lnTo>
                <a:lnTo>
                  <a:pt x="730" y="384"/>
                </a:lnTo>
                <a:lnTo>
                  <a:pt x="730" y="377"/>
                </a:lnTo>
                <a:lnTo>
                  <a:pt x="738" y="377"/>
                </a:lnTo>
                <a:lnTo>
                  <a:pt x="738" y="384"/>
                </a:lnTo>
                <a:lnTo>
                  <a:pt x="738" y="398"/>
                </a:lnTo>
                <a:lnTo>
                  <a:pt x="738" y="412"/>
                </a:lnTo>
                <a:lnTo>
                  <a:pt x="738" y="439"/>
                </a:lnTo>
                <a:lnTo>
                  <a:pt x="738" y="453"/>
                </a:lnTo>
                <a:lnTo>
                  <a:pt x="738" y="474"/>
                </a:lnTo>
                <a:lnTo>
                  <a:pt x="738" y="488"/>
                </a:lnTo>
                <a:lnTo>
                  <a:pt x="738" y="509"/>
                </a:lnTo>
                <a:lnTo>
                  <a:pt x="738" y="530"/>
                </a:lnTo>
                <a:lnTo>
                  <a:pt x="738" y="551"/>
                </a:lnTo>
                <a:lnTo>
                  <a:pt x="738" y="572"/>
                </a:lnTo>
                <a:lnTo>
                  <a:pt x="738" y="586"/>
                </a:lnTo>
                <a:lnTo>
                  <a:pt x="745" y="607"/>
                </a:lnTo>
                <a:lnTo>
                  <a:pt x="745" y="628"/>
                </a:lnTo>
                <a:lnTo>
                  <a:pt x="745" y="649"/>
                </a:lnTo>
                <a:lnTo>
                  <a:pt x="745" y="670"/>
                </a:lnTo>
                <a:lnTo>
                  <a:pt x="745" y="691"/>
                </a:lnTo>
                <a:lnTo>
                  <a:pt x="745" y="712"/>
                </a:lnTo>
                <a:lnTo>
                  <a:pt x="753" y="725"/>
                </a:lnTo>
                <a:lnTo>
                  <a:pt x="753" y="746"/>
                </a:lnTo>
                <a:lnTo>
                  <a:pt x="753" y="767"/>
                </a:lnTo>
                <a:lnTo>
                  <a:pt x="753" y="774"/>
                </a:lnTo>
                <a:lnTo>
                  <a:pt x="761" y="802"/>
                </a:lnTo>
                <a:lnTo>
                  <a:pt x="761" y="816"/>
                </a:lnTo>
                <a:lnTo>
                  <a:pt x="769" y="802"/>
                </a:lnTo>
                <a:lnTo>
                  <a:pt x="769" y="788"/>
                </a:lnTo>
                <a:lnTo>
                  <a:pt x="769" y="767"/>
                </a:lnTo>
                <a:lnTo>
                  <a:pt x="769" y="753"/>
                </a:lnTo>
                <a:lnTo>
                  <a:pt x="769" y="746"/>
                </a:lnTo>
                <a:lnTo>
                  <a:pt x="769" y="732"/>
                </a:lnTo>
                <a:lnTo>
                  <a:pt x="769" y="712"/>
                </a:lnTo>
                <a:lnTo>
                  <a:pt x="769" y="698"/>
                </a:lnTo>
                <a:lnTo>
                  <a:pt x="769" y="677"/>
                </a:lnTo>
                <a:lnTo>
                  <a:pt x="769" y="656"/>
                </a:lnTo>
                <a:lnTo>
                  <a:pt x="769" y="635"/>
                </a:lnTo>
                <a:lnTo>
                  <a:pt x="776" y="607"/>
                </a:lnTo>
                <a:lnTo>
                  <a:pt x="776" y="586"/>
                </a:lnTo>
                <a:lnTo>
                  <a:pt x="776" y="558"/>
                </a:lnTo>
                <a:lnTo>
                  <a:pt x="776" y="537"/>
                </a:lnTo>
                <a:lnTo>
                  <a:pt x="776" y="509"/>
                </a:lnTo>
                <a:lnTo>
                  <a:pt x="776" y="488"/>
                </a:lnTo>
                <a:lnTo>
                  <a:pt x="784" y="467"/>
                </a:lnTo>
                <a:lnTo>
                  <a:pt x="784" y="446"/>
                </a:lnTo>
                <a:lnTo>
                  <a:pt x="784" y="426"/>
                </a:lnTo>
                <a:lnTo>
                  <a:pt x="784" y="412"/>
                </a:lnTo>
                <a:lnTo>
                  <a:pt x="792" y="398"/>
                </a:lnTo>
                <a:lnTo>
                  <a:pt x="792" y="384"/>
                </a:lnTo>
                <a:lnTo>
                  <a:pt x="792" y="377"/>
                </a:lnTo>
                <a:lnTo>
                  <a:pt x="800" y="377"/>
                </a:lnTo>
                <a:lnTo>
                  <a:pt x="800" y="391"/>
                </a:lnTo>
                <a:lnTo>
                  <a:pt x="800" y="398"/>
                </a:lnTo>
                <a:lnTo>
                  <a:pt x="800" y="412"/>
                </a:lnTo>
                <a:lnTo>
                  <a:pt x="800" y="439"/>
                </a:lnTo>
                <a:lnTo>
                  <a:pt x="800" y="453"/>
                </a:lnTo>
                <a:lnTo>
                  <a:pt x="800" y="467"/>
                </a:lnTo>
                <a:lnTo>
                  <a:pt x="800" y="481"/>
                </a:lnTo>
                <a:lnTo>
                  <a:pt x="800" y="502"/>
                </a:lnTo>
                <a:lnTo>
                  <a:pt x="800" y="523"/>
                </a:lnTo>
                <a:lnTo>
                  <a:pt x="800" y="544"/>
                </a:lnTo>
                <a:lnTo>
                  <a:pt x="800" y="558"/>
                </a:lnTo>
                <a:lnTo>
                  <a:pt x="800" y="579"/>
                </a:lnTo>
                <a:lnTo>
                  <a:pt x="807" y="593"/>
                </a:lnTo>
                <a:lnTo>
                  <a:pt x="807" y="614"/>
                </a:lnTo>
                <a:lnTo>
                  <a:pt x="807" y="635"/>
                </a:lnTo>
                <a:lnTo>
                  <a:pt x="807" y="656"/>
                </a:lnTo>
                <a:lnTo>
                  <a:pt x="807" y="670"/>
                </a:lnTo>
                <a:lnTo>
                  <a:pt x="807" y="691"/>
                </a:lnTo>
                <a:lnTo>
                  <a:pt x="815" y="712"/>
                </a:lnTo>
                <a:lnTo>
                  <a:pt x="815" y="725"/>
                </a:lnTo>
                <a:lnTo>
                  <a:pt x="815" y="739"/>
                </a:lnTo>
                <a:lnTo>
                  <a:pt x="815" y="753"/>
                </a:lnTo>
                <a:lnTo>
                  <a:pt x="823" y="781"/>
                </a:lnTo>
                <a:lnTo>
                  <a:pt x="823" y="795"/>
                </a:lnTo>
                <a:lnTo>
                  <a:pt x="831" y="781"/>
                </a:lnTo>
                <a:lnTo>
                  <a:pt x="831" y="767"/>
                </a:lnTo>
                <a:lnTo>
                  <a:pt x="831" y="746"/>
                </a:lnTo>
                <a:lnTo>
                  <a:pt x="831" y="739"/>
                </a:lnTo>
                <a:lnTo>
                  <a:pt x="831" y="732"/>
                </a:lnTo>
                <a:lnTo>
                  <a:pt x="831" y="718"/>
                </a:lnTo>
                <a:lnTo>
                  <a:pt x="831" y="705"/>
                </a:lnTo>
                <a:lnTo>
                  <a:pt x="831" y="691"/>
                </a:lnTo>
                <a:lnTo>
                  <a:pt x="831" y="670"/>
                </a:lnTo>
                <a:lnTo>
                  <a:pt x="831" y="649"/>
                </a:lnTo>
                <a:lnTo>
                  <a:pt x="839" y="628"/>
                </a:lnTo>
                <a:lnTo>
                  <a:pt x="839" y="607"/>
                </a:lnTo>
                <a:lnTo>
                  <a:pt x="839" y="586"/>
                </a:lnTo>
                <a:lnTo>
                  <a:pt x="839" y="558"/>
                </a:lnTo>
                <a:lnTo>
                  <a:pt x="839" y="537"/>
                </a:lnTo>
                <a:lnTo>
                  <a:pt x="839" y="516"/>
                </a:lnTo>
                <a:lnTo>
                  <a:pt x="839" y="495"/>
                </a:lnTo>
                <a:lnTo>
                  <a:pt x="846" y="474"/>
                </a:lnTo>
                <a:lnTo>
                  <a:pt x="846" y="453"/>
                </a:lnTo>
                <a:lnTo>
                  <a:pt x="846" y="439"/>
                </a:lnTo>
                <a:lnTo>
                  <a:pt x="846" y="426"/>
                </a:lnTo>
                <a:lnTo>
                  <a:pt x="854" y="405"/>
                </a:lnTo>
                <a:lnTo>
                  <a:pt x="854" y="391"/>
                </a:lnTo>
                <a:lnTo>
                  <a:pt x="862" y="412"/>
                </a:lnTo>
                <a:lnTo>
                  <a:pt x="862" y="419"/>
                </a:lnTo>
                <a:lnTo>
                  <a:pt x="862" y="432"/>
                </a:lnTo>
                <a:lnTo>
                  <a:pt x="862" y="460"/>
                </a:lnTo>
                <a:lnTo>
                  <a:pt x="862" y="467"/>
                </a:lnTo>
                <a:lnTo>
                  <a:pt x="862" y="481"/>
                </a:lnTo>
                <a:lnTo>
                  <a:pt x="862" y="502"/>
                </a:lnTo>
                <a:lnTo>
                  <a:pt x="862" y="516"/>
                </a:lnTo>
                <a:lnTo>
                  <a:pt x="862" y="530"/>
                </a:lnTo>
                <a:lnTo>
                  <a:pt x="862" y="551"/>
                </a:lnTo>
                <a:lnTo>
                  <a:pt x="862" y="565"/>
                </a:lnTo>
                <a:lnTo>
                  <a:pt x="870" y="586"/>
                </a:lnTo>
                <a:lnTo>
                  <a:pt x="870" y="600"/>
                </a:lnTo>
                <a:lnTo>
                  <a:pt x="870" y="621"/>
                </a:lnTo>
                <a:lnTo>
                  <a:pt x="870" y="635"/>
                </a:lnTo>
                <a:lnTo>
                  <a:pt x="870" y="656"/>
                </a:lnTo>
                <a:lnTo>
                  <a:pt x="870" y="670"/>
                </a:lnTo>
                <a:lnTo>
                  <a:pt x="870" y="691"/>
                </a:lnTo>
                <a:lnTo>
                  <a:pt x="877" y="705"/>
                </a:lnTo>
                <a:lnTo>
                  <a:pt x="877" y="725"/>
                </a:lnTo>
                <a:lnTo>
                  <a:pt x="877" y="739"/>
                </a:lnTo>
                <a:lnTo>
                  <a:pt x="877" y="746"/>
                </a:lnTo>
                <a:lnTo>
                  <a:pt x="885" y="774"/>
                </a:lnTo>
                <a:lnTo>
                  <a:pt x="885" y="788"/>
                </a:lnTo>
                <a:lnTo>
                  <a:pt x="893" y="774"/>
                </a:lnTo>
                <a:lnTo>
                  <a:pt x="893" y="760"/>
                </a:lnTo>
                <a:lnTo>
                  <a:pt x="893" y="746"/>
                </a:lnTo>
                <a:lnTo>
                  <a:pt x="893" y="732"/>
                </a:lnTo>
                <a:lnTo>
                  <a:pt x="893" y="725"/>
                </a:lnTo>
                <a:lnTo>
                  <a:pt x="893" y="712"/>
                </a:lnTo>
                <a:lnTo>
                  <a:pt x="893" y="698"/>
                </a:lnTo>
                <a:lnTo>
                  <a:pt x="893" y="684"/>
                </a:lnTo>
                <a:lnTo>
                  <a:pt x="893" y="670"/>
                </a:lnTo>
                <a:lnTo>
                  <a:pt x="901" y="656"/>
                </a:lnTo>
                <a:lnTo>
                  <a:pt x="901" y="635"/>
                </a:lnTo>
                <a:lnTo>
                  <a:pt x="901" y="614"/>
                </a:lnTo>
                <a:lnTo>
                  <a:pt x="901" y="593"/>
                </a:lnTo>
                <a:lnTo>
                  <a:pt x="901" y="572"/>
                </a:lnTo>
                <a:lnTo>
                  <a:pt x="901" y="551"/>
                </a:lnTo>
                <a:lnTo>
                  <a:pt x="901" y="530"/>
                </a:lnTo>
                <a:lnTo>
                  <a:pt x="908" y="509"/>
                </a:lnTo>
                <a:lnTo>
                  <a:pt x="908" y="495"/>
                </a:lnTo>
                <a:lnTo>
                  <a:pt x="908" y="474"/>
                </a:lnTo>
                <a:lnTo>
                  <a:pt x="908" y="460"/>
                </a:lnTo>
                <a:lnTo>
                  <a:pt x="916" y="446"/>
                </a:lnTo>
                <a:lnTo>
                  <a:pt x="916" y="426"/>
                </a:lnTo>
                <a:lnTo>
                  <a:pt x="924" y="419"/>
                </a:lnTo>
                <a:lnTo>
                  <a:pt x="924" y="432"/>
                </a:lnTo>
                <a:lnTo>
                  <a:pt x="924" y="439"/>
                </a:lnTo>
                <a:lnTo>
                  <a:pt x="924" y="453"/>
                </a:lnTo>
                <a:lnTo>
                  <a:pt x="924" y="474"/>
                </a:lnTo>
                <a:lnTo>
                  <a:pt x="924" y="488"/>
                </a:lnTo>
                <a:lnTo>
                  <a:pt x="924" y="495"/>
                </a:lnTo>
                <a:lnTo>
                  <a:pt x="924" y="509"/>
                </a:lnTo>
                <a:lnTo>
                  <a:pt x="924" y="530"/>
                </a:lnTo>
                <a:lnTo>
                  <a:pt x="924" y="544"/>
                </a:lnTo>
                <a:lnTo>
                  <a:pt x="924" y="565"/>
                </a:lnTo>
                <a:lnTo>
                  <a:pt x="924" y="579"/>
                </a:lnTo>
                <a:lnTo>
                  <a:pt x="932" y="593"/>
                </a:lnTo>
                <a:lnTo>
                  <a:pt x="932" y="607"/>
                </a:lnTo>
                <a:lnTo>
                  <a:pt x="932" y="628"/>
                </a:lnTo>
                <a:lnTo>
                  <a:pt x="932" y="642"/>
                </a:lnTo>
                <a:lnTo>
                  <a:pt x="932" y="656"/>
                </a:lnTo>
                <a:lnTo>
                  <a:pt x="932" y="677"/>
                </a:lnTo>
                <a:lnTo>
                  <a:pt x="939" y="691"/>
                </a:lnTo>
                <a:lnTo>
                  <a:pt x="939" y="705"/>
                </a:lnTo>
                <a:lnTo>
                  <a:pt x="939" y="725"/>
                </a:lnTo>
                <a:lnTo>
                  <a:pt x="939" y="732"/>
                </a:lnTo>
                <a:lnTo>
                  <a:pt x="939" y="746"/>
                </a:lnTo>
                <a:lnTo>
                  <a:pt x="947" y="767"/>
                </a:lnTo>
                <a:lnTo>
                  <a:pt x="955" y="774"/>
                </a:lnTo>
                <a:lnTo>
                  <a:pt x="955" y="767"/>
                </a:lnTo>
                <a:lnTo>
                  <a:pt x="955" y="760"/>
                </a:lnTo>
                <a:lnTo>
                  <a:pt x="955" y="753"/>
                </a:lnTo>
                <a:lnTo>
                  <a:pt x="955" y="732"/>
                </a:lnTo>
                <a:lnTo>
                  <a:pt x="955" y="725"/>
                </a:lnTo>
                <a:lnTo>
                  <a:pt x="955" y="712"/>
                </a:lnTo>
                <a:lnTo>
                  <a:pt x="955" y="705"/>
                </a:lnTo>
                <a:lnTo>
                  <a:pt x="955" y="691"/>
                </a:lnTo>
                <a:lnTo>
                  <a:pt x="963" y="677"/>
                </a:lnTo>
                <a:lnTo>
                  <a:pt x="963" y="663"/>
                </a:lnTo>
                <a:lnTo>
                  <a:pt x="963" y="642"/>
                </a:lnTo>
                <a:lnTo>
                  <a:pt x="963" y="621"/>
                </a:lnTo>
                <a:lnTo>
                  <a:pt x="963" y="600"/>
                </a:lnTo>
                <a:lnTo>
                  <a:pt x="963" y="579"/>
                </a:lnTo>
                <a:lnTo>
                  <a:pt x="963" y="558"/>
                </a:lnTo>
                <a:lnTo>
                  <a:pt x="963" y="537"/>
                </a:lnTo>
                <a:lnTo>
                  <a:pt x="963" y="523"/>
                </a:lnTo>
                <a:lnTo>
                  <a:pt x="971" y="502"/>
                </a:lnTo>
                <a:lnTo>
                  <a:pt x="971" y="488"/>
                </a:lnTo>
                <a:lnTo>
                  <a:pt x="971" y="467"/>
                </a:lnTo>
                <a:lnTo>
                  <a:pt x="971" y="453"/>
                </a:lnTo>
                <a:lnTo>
                  <a:pt x="978" y="446"/>
                </a:lnTo>
                <a:lnTo>
                  <a:pt x="978" y="426"/>
                </a:lnTo>
                <a:lnTo>
                  <a:pt x="986" y="419"/>
                </a:lnTo>
                <a:lnTo>
                  <a:pt x="986" y="432"/>
                </a:lnTo>
                <a:lnTo>
                  <a:pt x="986" y="439"/>
                </a:lnTo>
                <a:lnTo>
                  <a:pt x="986" y="453"/>
                </a:lnTo>
                <a:lnTo>
                  <a:pt x="986" y="474"/>
                </a:lnTo>
                <a:lnTo>
                  <a:pt x="986" y="488"/>
                </a:lnTo>
                <a:lnTo>
                  <a:pt x="986" y="502"/>
                </a:lnTo>
                <a:lnTo>
                  <a:pt x="986" y="516"/>
                </a:lnTo>
                <a:lnTo>
                  <a:pt x="994" y="530"/>
                </a:lnTo>
                <a:lnTo>
                  <a:pt x="994" y="544"/>
                </a:lnTo>
                <a:lnTo>
                  <a:pt x="994" y="565"/>
                </a:lnTo>
                <a:lnTo>
                  <a:pt x="994" y="572"/>
                </a:lnTo>
                <a:lnTo>
                  <a:pt x="994" y="586"/>
                </a:lnTo>
                <a:lnTo>
                  <a:pt x="994" y="600"/>
                </a:lnTo>
                <a:lnTo>
                  <a:pt x="994" y="614"/>
                </a:lnTo>
                <a:lnTo>
                  <a:pt x="994" y="635"/>
                </a:lnTo>
                <a:lnTo>
                  <a:pt x="994" y="649"/>
                </a:lnTo>
                <a:lnTo>
                  <a:pt x="994" y="663"/>
                </a:lnTo>
                <a:lnTo>
                  <a:pt x="994" y="677"/>
                </a:lnTo>
                <a:lnTo>
                  <a:pt x="1002" y="691"/>
                </a:lnTo>
                <a:lnTo>
                  <a:pt x="1002" y="705"/>
                </a:lnTo>
                <a:lnTo>
                  <a:pt x="1002" y="718"/>
                </a:lnTo>
                <a:lnTo>
                  <a:pt x="1002" y="732"/>
                </a:lnTo>
                <a:lnTo>
                  <a:pt x="1009" y="753"/>
                </a:lnTo>
                <a:lnTo>
                  <a:pt x="1009" y="760"/>
                </a:lnTo>
                <a:lnTo>
                  <a:pt x="1017" y="753"/>
                </a:lnTo>
                <a:lnTo>
                  <a:pt x="1017" y="746"/>
                </a:lnTo>
                <a:lnTo>
                  <a:pt x="1017" y="739"/>
                </a:lnTo>
                <a:lnTo>
                  <a:pt x="1017" y="725"/>
                </a:lnTo>
                <a:lnTo>
                  <a:pt x="1017" y="718"/>
                </a:lnTo>
                <a:lnTo>
                  <a:pt x="1017" y="712"/>
                </a:lnTo>
                <a:lnTo>
                  <a:pt x="1017" y="698"/>
                </a:lnTo>
                <a:lnTo>
                  <a:pt x="1017" y="691"/>
                </a:lnTo>
                <a:lnTo>
                  <a:pt x="1017" y="677"/>
                </a:lnTo>
                <a:lnTo>
                  <a:pt x="1025" y="663"/>
                </a:lnTo>
                <a:lnTo>
                  <a:pt x="1025" y="649"/>
                </a:lnTo>
                <a:lnTo>
                  <a:pt x="1025" y="628"/>
                </a:lnTo>
                <a:lnTo>
                  <a:pt x="1025" y="614"/>
                </a:lnTo>
                <a:lnTo>
                  <a:pt x="1025" y="593"/>
                </a:lnTo>
                <a:lnTo>
                  <a:pt x="1025" y="572"/>
                </a:lnTo>
                <a:lnTo>
                  <a:pt x="1025" y="558"/>
                </a:lnTo>
                <a:lnTo>
                  <a:pt x="1025" y="537"/>
                </a:lnTo>
                <a:lnTo>
                  <a:pt x="1033" y="523"/>
                </a:lnTo>
                <a:lnTo>
                  <a:pt x="1033" y="509"/>
                </a:lnTo>
                <a:lnTo>
                  <a:pt x="1033" y="495"/>
                </a:lnTo>
                <a:lnTo>
                  <a:pt x="1033" y="481"/>
                </a:lnTo>
                <a:lnTo>
                  <a:pt x="1033" y="467"/>
                </a:lnTo>
                <a:lnTo>
                  <a:pt x="1040" y="446"/>
                </a:lnTo>
                <a:lnTo>
                  <a:pt x="1040" y="439"/>
                </a:lnTo>
                <a:lnTo>
                  <a:pt x="1048" y="453"/>
                </a:lnTo>
                <a:lnTo>
                  <a:pt x="1048" y="460"/>
                </a:lnTo>
                <a:lnTo>
                  <a:pt x="1056" y="474"/>
                </a:lnTo>
                <a:lnTo>
                  <a:pt x="1056" y="495"/>
                </a:lnTo>
                <a:lnTo>
                  <a:pt x="1056" y="502"/>
                </a:lnTo>
                <a:lnTo>
                  <a:pt x="1056" y="516"/>
                </a:lnTo>
                <a:lnTo>
                  <a:pt x="1056" y="530"/>
                </a:lnTo>
                <a:lnTo>
                  <a:pt x="1056" y="537"/>
                </a:lnTo>
                <a:lnTo>
                  <a:pt x="1056" y="558"/>
                </a:lnTo>
                <a:lnTo>
                  <a:pt x="1064" y="572"/>
                </a:lnTo>
                <a:lnTo>
                  <a:pt x="1056" y="586"/>
                </a:lnTo>
                <a:lnTo>
                  <a:pt x="1056" y="600"/>
                </a:lnTo>
                <a:lnTo>
                  <a:pt x="1056" y="614"/>
                </a:lnTo>
                <a:lnTo>
                  <a:pt x="1056" y="628"/>
                </a:lnTo>
                <a:lnTo>
                  <a:pt x="1056" y="642"/>
                </a:lnTo>
                <a:lnTo>
                  <a:pt x="1056" y="656"/>
                </a:lnTo>
                <a:lnTo>
                  <a:pt x="1056" y="670"/>
                </a:lnTo>
                <a:lnTo>
                  <a:pt x="1056" y="684"/>
                </a:lnTo>
                <a:lnTo>
                  <a:pt x="1056" y="698"/>
                </a:lnTo>
                <a:lnTo>
                  <a:pt x="1064" y="705"/>
                </a:lnTo>
                <a:lnTo>
                  <a:pt x="1064" y="718"/>
                </a:lnTo>
                <a:lnTo>
                  <a:pt x="1064" y="725"/>
                </a:lnTo>
                <a:lnTo>
                  <a:pt x="1071" y="746"/>
                </a:lnTo>
                <a:lnTo>
                  <a:pt x="1071" y="753"/>
                </a:lnTo>
                <a:lnTo>
                  <a:pt x="1079" y="739"/>
                </a:lnTo>
                <a:lnTo>
                  <a:pt x="1079" y="732"/>
                </a:lnTo>
                <a:lnTo>
                  <a:pt x="1079" y="725"/>
                </a:lnTo>
                <a:lnTo>
                  <a:pt x="1079" y="712"/>
                </a:lnTo>
                <a:lnTo>
                  <a:pt x="1079" y="698"/>
                </a:lnTo>
                <a:lnTo>
                  <a:pt x="1079" y="677"/>
                </a:lnTo>
                <a:lnTo>
                  <a:pt x="1087" y="656"/>
                </a:lnTo>
                <a:lnTo>
                  <a:pt x="1087" y="635"/>
                </a:lnTo>
                <a:lnTo>
                  <a:pt x="1087" y="621"/>
                </a:lnTo>
                <a:lnTo>
                  <a:pt x="1087" y="600"/>
                </a:lnTo>
                <a:lnTo>
                  <a:pt x="1087" y="586"/>
                </a:lnTo>
                <a:lnTo>
                  <a:pt x="1087" y="565"/>
                </a:lnTo>
                <a:lnTo>
                  <a:pt x="1087" y="551"/>
                </a:lnTo>
                <a:lnTo>
                  <a:pt x="1087" y="530"/>
                </a:lnTo>
                <a:lnTo>
                  <a:pt x="1095" y="516"/>
                </a:lnTo>
                <a:lnTo>
                  <a:pt x="1095" y="502"/>
                </a:lnTo>
                <a:lnTo>
                  <a:pt x="1095" y="488"/>
                </a:lnTo>
                <a:lnTo>
                  <a:pt x="1095" y="474"/>
                </a:lnTo>
                <a:lnTo>
                  <a:pt x="1095" y="467"/>
                </a:lnTo>
                <a:lnTo>
                  <a:pt x="1103" y="446"/>
                </a:lnTo>
                <a:lnTo>
                  <a:pt x="1103" y="439"/>
                </a:lnTo>
                <a:lnTo>
                  <a:pt x="1110" y="453"/>
                </a:lnTo>
                <a:lnTo>
                  <a:pt x="1110" y="460"/>
                </a:lnTo>
                <a:lnTo>
                  <a:pt x="1118" y="474"/>
                </a:lnTo>
                <a:lnTo>
                  <a:pt x="1118" y="488"/>
                </a:lnTo>
                <a:lnTo>
                  <a:pt x="1118" y="502"/>
                </a:lnTo>
                <a:lnTo>
                  <a:pt x="1118" y="509"/>
                </a:lnTo>
                <a:lnTo>
                  <a:pt x="1118" y="523"/>
                </a:lnTo>
                <a:lnTo>
                  <a:pt x="1118" y="530"/>
                </a:lnTo>
                <a:lnTo>
                  <a:pt x="1118" y="544"/>
                </a:lnTo>
                <a:lnTo>
                  <a:pt x="1126" y="565"/>
                </a:lnTo>
                <a:lnTo>
                  <a:pt x="1118" y="586"/>
                </a:lnTo>
                <a:lnTo>
                  <a:pt x="1118" y="614"/>
                </a:lnTo>
                <a:lnTo>
                  <a:pt x="1118" y="635"/>
                </a:lnTo>
                <a:lnTo>
                  <a:pt x="1118" y="663"/>
                </a:lnTo>
                <a:lnTo>
                  <a:pt x="1126" y="691"/>
                </a:lnTo>
                <a:lnTo>
                  <a:pt x="1126" y="705"/>
                </a:lnTo>
                <a:lnTo>
                  <a:pt x="1134" y="725"/>
                </a:lnTo>
                <a:lnTo>
                  <a:pt x="1134" y="732"/>
                </a:lnTo>
                <a:lnTo>
                  <a:pt x="1141" y="725"/>
                </a:lnTo>
                <a:lnTo>
                  <a:pt x="1141" y="718"/>
                </a:lnTo>
                <a:lnTo>
                  <a:pt x="1141" y="712"/>
                </a:lnTo>
                <a:lnTo>
                  <a:pt x="1141" y="698"/>
                </a:lnTo>
                <a:lnTo>
                  <a:pt x="1149" y="684"/>
                </a:lnTo>
                <a:lnTo>
                  <a:pt x="1149" y="670"/>
                </a:lnTo>
                <a:lnTo>
                  <a:pt x="1149" y="642"/>
                </a:lnTo>
                <a:lnTo>
                  <a:pt x="1149" y="628"/>
                </a:lnTo>
                <a:lnTo>
                  <a:pt x="1149" y="614"/>
                </a:lnTo>
                <a:lnTo>
                  <a:pt x="1149" y="600"/>
                </a:lnTo>
                <a:lnTo>
                  <a:pt x="1149" y="579"/>
                </a:lnTo>
                <a:lnTo>
                  <a:pt x="1149" y="565"/>
                </a:lnTo>
                <a:lnTo>
                  <a:pt x="1149" y="551"/>
                </a:lnTo>
                <a:lnTo>
                  <a:pt x="1149" y="537"/>
                </a:lnTo>
                <a:lnTo>
                  <a:pt x="1157" y="516"/>
                </a:lnTo>
                <a:lnTo>
                  <a:pt x="1157" y="502"/>
                </a:lnTo>
                <a:lnTo>
                  <a:pt x="1157" y="495"/>
                </a:lnTo>
                <a:lnTo>
                  <a:pt x="1165" y="481"/>
                </a:lnTo>
                <a:lnTo>
                  <a:pt x="1165" y="474"/>
                </a:lnTo>
                <a:lnTo>
                  <a:pt x="1165" y="453"/>
                </a:lnTo>
                <a:lnTo>
                  <a:pt x="1172" y="446"/>
                </a:lnTo>
                <a:lnTo>
                  <a:pt x="1180" y="460"/>
                </a:lnTo>
                <a:lnTo>
                  <a:pt x="1180" y="467"/>
                </a:lnTo>
                <a:lnTo>
                  <a:pt x="1180" y="481"/>
                </a:lnTo>
                <a:lnTo>
                  <a:pt x="1180" y="495"/>
                </a:lnTo>
                <a:lnTo>
                  <a:pt x="1180" y="502"/>
                </a:lnTo>
                <a:lnTo>
                  <a:pt x="1180" y="516"/>
                </a:lnTo>
                <a:lnTo>
                  <a:pt x="1180" y="523"/>
                </a:lnTo>
                <a:lnTo>
                  <a:pt x="1188" y="537"/>
                </a:lnTo>
                <a:lnTo>
                  <a:pt x="1188" y="551"/>
                </a:lnTo>
                <a:lnTo>
                  <a:pt x="1188" y="565"/>
                </a:lnTo>
                <a:lnTo>
                  <a:pt x="1188" y="586"/>
                </a:lnTo>
                <a:lnTo>
                  <a:pt x="1188" y="607"/>
                </a:lnTo>
                <a:lnTo>
                  <a:pt x="1188" y="635"/>
                </a:lnTo>
                <a:lnTo>
                  <a:pt x="1188" y="656"/>
                </a:lnTo>
                <a:lnTo>
                  <a:pt x="1196" y="677"/>
                </a:lnTo>
                <a:lnTo>
                  <a:pt x="1196" y="691"/>
                </a:lnTo>
                <a:lnTo>
                  <a:pt x="1196" y="705"/>
                </a:lnTo>
                <a:lnTo>
                  <a:pt x="1203" y="712"/>
                </a:lnTo>
                <a:lnTo>
                  <a:pt x="1203" y="705"/>
                </a:lnTo>
                <a:lnTo>
                  <a:pt x="1211" y="698"/>
                </a:lnTo>
                <a:lnTo>
                  <a:pt x="1211" y="684"/>
                </a:lnTo>
                <a:lnTo>
                  <a:pt x="1211" y="670"/>
                </a:lnTo>
                <a:lnTo>
                  <a:pt x="1211" y="656"/>
                </a:lnTo>
                <a:lnTo>
                  <a:pt x="1219" y="635"/>
                </a:lnTo>
                <a:lnTo>
                  <a:pt x="1211" y="607"/>
                </a:lnTo>
                <a:lnTo>
                  <a:pt x="1211" y="579"/>
                </a:lnTo>
                <a:lnTo>
                  <a:pt x="1211" y="551"/>
                </a:lnTo>
                <a:lnTo>
                  <a:pt x="1219" y="523"/>
                </a:lnTo>
                <a:lnTo>
                  <a:pt x="1219" y="502"/>
                </a:lnTo>
                <a:lnTo>
                  <a:pt x="1227" y="488"/>
                </a:lnTo>
                <a:lnTo>
                  <a:pt x="1235" y="467"/>
                </a:lnTo>
                <a:lnTo>
                  <a:pt x="1235" y="460"/>
                </a:lnTo>
                <a:lnTo>
                  <a:pt x="1242" y="474"/>
                </a:lnTo>
                <a:lnTo>
                  <a:pt x="1242" y="481"/>
                </a:lnTo>
                <a:lnTo>
                  <a:pt x="1242" y="488"/>
                </a:lnTo>
                <a:lnTo>
                  <a:pt x="1242" y="502"/>
                </a:lnTo>
                <a:lnTo>
                  <a:pt x="1250" y="516"/>
                </a:lnTo>
                <a:lnTo>
                  <a:pt x="1250" y="537"/>
                </a:lnTo>
                <a:lnTo>
                  <a:pt x="1250" y="565"/>
                </a:lnTo>
                <a:lnTo>
                  <a:pt x="1250" y="586"/>
                </a:lnTo>
                <a:lnTo>
                  <a:pt x="1250" y="614"/>
                </a:lnTo>
                <a:lnTo>
                  <a:pt x="1250" y="635"/>
                </a:lnTo>
                <a:lnTo>
                  <a:pt x="1258" y="656"/>
                </a:lnTo>
                <a:lnTo>
                  <a:pt x="1258" y="677"/>
                </a:lnTo>
                <a:lnTo>
                  <a:pt x="1258" y="691"/>
                </a:lnTo>
                <a:lnTo>
                  <a:pt x="1266" y="705"/>
                </a:lnTo>
                <a:lnTo>
                  <a:pt x="1273" y="698"/>
                </a:lnTo>
                <a:lnTo>
                  <a:pt x="1273" y="691"/>
                </a:lnTo>
                <a:lnTo>
                  <a:pt x="1273" y="684"/>
                </a:lnTo>
                <a:lnTo>
                  <a:pt x="1273" y="670"/>
                </a:lnTo>
                <a:lnTo>
                  <a:pt x="1273" y="656"/>
                </a:lnTo>
                <a:lnTo>
                  <a:pt x="1281" y="642"/>
                </a:lnTo>
                <a:lnTo>
                  <a:pt x="1281" y="614"/>
                </a:lnTo>
                <a:lnTo>
                  <a:pt x="1281" y="593"/>
                </a:lnTo>
                <a:lnTo>
                  <a:pt x="1281" y="572"/>
                </a:lnTo>
                <a:lnTo>
                  <a:pt x="1281" y="551"/>
                </a:lnTo>
                <a:lnTo>
                  <a:pt x="1289" y="530"/>
                </a:lnTo>
                <a:lnTo>
                  <a:pt x="1289" y="509"/>
                </a:lnTo>
                <a:lnTo>
                  <a:pt x="1289" y="502"/>
                </a:lnTo>
                <a:lnTo>
                  <a:pt x="1297" y="488"/>
                </a:lnTo>
                <a:lnTo>
                  <a:pt x="1304" y="495"/>
                </a:lnTo>
                <a:lnTo>
                  <a:pt x="1304" y="502"/>
                </a:lnTo>
                <a:lnTo>
                  <a:pt x="1304" y="509"/>
                </a:lnTo>
                <a:lnTo>
                  <a:pt x="1304" y="523"/>
                </a:lnTo>
                <a:lnTo>
                  <a:pt x="1304" y="537"/>
                </a:lnTo>
                <a:lnTo>
                  <a:pt x="1312" y="551"/>
                </a:lnTo>
                <a:lnTo>
                  <a:pt x="1312" y="572"/>
                </a:lnTo>
                <a:lnTo>
                  <a:pt x="1304" y="586"/>
                </a:lnTo>
                <a:lnTo>
                  <a:pt x="1312" y="607"/>
                </a:lnTo>
                <a:lnTo>
                  <a:pt x="1312" y="628"/>
                </a:lnTo>
                <a:lnTo>
                  <a:pt x="1312" y="649"/>
                </a:lnTo>
                <a:lnTo>
                  <a:pt x="1320" y="670"/>
                </a:lnTo>
                <a:lnTo>
                  <a:pt x="1320" y="684"/>
                </a:lnTo>
                <a:lnTo>
                  <a:pt x="1328" y="691"/>
                </a:lnTo>
                <a:lnTo>
                  <a:pt x="1328" y="698"/>
                </a:lnTo>
                <a:lnTo>
                  <a:pt x="1335" y="691"/>
                </a:lnTo>
                <a:lnTo>
                  <a:pt x="1335" y="684"/>
                </a:lnTo>
                <a:lnTo>
                  <a:pt x="1335" y="677"/>
                </a:lnTo>
                <a:lnTo>
                  <a:pt x="1343" y="663"/>
                </a:lnTo>
                <a:lnTo>
                  <a:pt x="1343" y="656"/>
                </a:lnTo>
                <a:lnTo>
                  <a:pt x="1343" y="635"/>
                </a:lnTo>
                <a:lnTo>
                  <a:pt x="1343" y="614"/>
                </a:lnTo>
                <a:lnTo>
                  <a:pt x="1343" y="593"/>
                </a:lnTo>
                <a:lnTo>
                  <a:pt x="1343" y="565"/>
                </a:lnTo>
                <a:lnTo>
                  <a:pt x="1351" y="544"/>
                </a:lnTo>
                <a:lnTo>
                  <a:pt x="1351" y="523"/>
                </a:lnTo>
                <a:lnTo>
                  <a:pt x="1359" y="509"/>
                </a:lnTo>
                <a:lnTo>
                  <a:pt x="1359" y="495"/>
                </a:lnTo>
                <a:lnTo>
                  <a:pt x="1366" y="488"/>
                </a:lnTo>
                <a:lnTo>
                  <a:pt x="1366" y="502"/>
                </a:lnTo>
                <a:lnTo>
                  <a:pt x="1366" y="509"/>
                </a:lnTo>
                <a:lnTo>
                  <a:pt x="1374" y="523"/>
                </a:lnTo>
                <a:lnTo>
                  <a:pt x="1374" y="537"/>
                </a:lnTo>
                <a:lnTo>
                  <a:pt x="1374" y="551"/>
                </a:lnTo>
                <a:lnTo>
                  <a:pt x="1374" y="572"/>
                </a:lnTo>
                <a:lnTo>
                  <a:pt x="1374" y="593"/>
                </a:lnTo>
                <a:lnTo>
                  <a:pt x="1374" y="614"/>
                </a:lnTo>
                <a:lnTo>
                  <a:pt x="1374" y="628"/>
                </a:lnTo>
                <a:lnTo>
                  <a:pt x="1382" y="649"/>
                </a:lnTo>
                <a:lnTo>
                  <a:pt x="1382" y="670"/>
                </a:lnTo>
                <a:lnTo>
                  <a:pt x="1390" y="677"/>
                </a:lnTo>
                <a:lnTo>
                  <a:pt x="1390" y="691"/>
                </a:lnTo>
                <a:lnTo>
                  <a:pt x="1398" y="698"/>
                </a:lnTo>
                <a:lnTo>
                  <a:pt x="1398" y="691"/>
                </a:lnTo>
                <a:lnTo>
                  <a:pt x="1398" y="684"/>
                </a:lnTo>
                <a:lnTo>
                  <a:pt x="1398" y="677"/>
                </a:lnTo>
                <a:lnTo>
                  <a:pt x="1405" y="670"/>
                </a:lnTo>
                <a:lnTo>
                  <a:pt x="1405" y="656"/>
                </a:lnTo>
                <a:lnTo>
                  <a:pt x="1405" y="642"/>
                </a:lnTo>
                <a:lnTo>
                  <a:pt x="1405" y="628"/>
                </a:lnTo>
                <a:lnTo>
                  <a:pt x="1405" y="607"/>
                </a:lnTo>
                <a:lnTo>
                  <a:pt x="1405" y="586"/>
                </a:lnTo>
                <a:lnTo>
                  <a:pt x="1405" y="572"/>
                </a:lnTo>
                <a:lnTo>
                  <a:pt x="1413" y="551"/>
                </a:lnTo>
                <a:lnTo>
                  <a:pt x="1413" y="537"/>
                </a:lnTo>
                <a:lnTo>
                  <a:pt x="1421" y="523"/>
                </a:lnTo>
                <a:lnTo>
                  <a:pt x="1421" y="516"/>
                </a:lnTo>
                <a:lnTo>
                  <a:pt x="1429" y="516"/>
                </a:lnTo>
                <a:lnTo>
                  <a:pt x="1429" y="523"/>
                </a:lnTo>
                <a:lnTo>
                  <a:pt x="1429" y="530"/>
                </a:lnTo>
                <a:lnTo>
                  <a:pt x="1436" y="544"/>
                </a:lnTo>
                <a:lnTo>
                  <a:pt x="1436" y="551"/>
                </a:lnTo>
                <a:lnTo>
                  <a:pt x="1436" y="565"/>
                </a:lnTo>
                <a:lnTo>
                  <a:pt x="1436" y="579"/>
                </a:lnTo>
                <a:lnTo>
                  <a:pt x="1436" y="607"/>
                </a:lnTo>
                <a:lnTo>
                  <a:pt x="1436" y="621"/>
                </a:lnTo>
                <a:lnTo>
                  <a:pt x="1436" y="642"/>
                </a:lnTo>
                <a:lnTo>
                  <a:pt x="1444" y="656"/>
                </a:lnTo>
                <a:lnTo>
                  <a:pt x="1444" y="670"/>
                </a:lnTo>
                <a:lnTo>
                  <a:pt x="1452" y="670"/>
                </a:lnTo>
                <a:lnTo>
                  <a:pt x="1452" y="677"/>
                </a:lnTo>
                <a:lnTo>
                  <a:pt x="1460" y="677"/>
                </a:lnTo>
                <a:lnTo>
                  <a:pt x="1460" y="663"/>
                </a:lnTo>
                <a:lnTo>
                  <a:pt x="1460" y="656"/>
                </a:lnTo>
                <a:lnTo>
                  <a:pt x="1467" y="642"/>
                </a:lnTo>
                <a:lnTo>
                  <a:pt x="1467" y="635"/>
                </a:lnTo>
                <a:lnTo>
                  <a:pt x="1467" y="621"/>
                </a:lnTo>
                <a:lnTo>
                  <a:pt x="1467" y="607"/>
                </a:lnTo>
                <a:lnTo>
                  <a:pt x="1467" y="586"/>
                </a:lnTo>
                <a:lnTo>
                  <a:pt x="1467" y="565"/>
                </a:lnTo>
                <a:lnTo>
                  <a:pt x="1467" y="551"/>
                </a:lnTo>
                <a:lnTo>
                  <a:pt x="1475" y="537"/>
                </a:lnTo>
                <a:lnTo>
                  <a:pt x="1475" y="523"/>
                </a:lnTo>
                <a:lnTo>
                  <a:pt x="1483" y="516"/>
                </a:lnTo>
                <a:lnTo>
                  <a:pt x="1483" y="509"/>
                </a:lnTo>
                <a:lnTo>
                  <a:pt x="1491" y="509"/>
                </a:lnTo>
                <a:lnTo>
                  <a:pt x="1491" y="523"/>
                </a:lnTo>
                <a:lnTo>
                  <a:pt x="1491" y="530"/>
                </a:lnTo>
                <a:lnTo>
                  <a:pt x="1491" y="544"/>
                </a:lnTo>
                <a:lnTo>
                  <a:pt x="1498" y="551"/>
                </a:lnTo>
                <a:lnTo>
                  <a:pt x="1498" y="565"/>
                </a:lnTo>
                <a:lnTo>
                  <a:pt x="1498" y="579"/>
                </a:lnTo>
                <a:lnTo>
                  <a:pt x="1498" y="600"/>
                </a:lnTo>
                <a:lnTo>
                  <a:pt x="1498" y="621"/>
                </a:lnTo>
                <a:lnTo>
                  <a:pt x="1498" y="635"/>
                </a:lnTo>
                <a:lnTo>
                  <a:pt x="1506" y="649"/>
                </a:lnTo>
                <a:lnTo>
                  <a:pt x="1506" y="663"/>
                </a:lnTo>
                <a:lnTo>
                  <a:pt x="1514" y="670"/>
                </a:lnTo>
                <a:lnTo>
                  <a:pt x="1514" y="677"/>
                </a:lnTo>
                <a:lnTo>
                  <a:pt x="1522" y="677"/>
                </a:lnTo>
                <a:lnTo>
                  <a:pt x="1522" y="663"/>
                </a:lnTo>
                <a:lnTo>
                  <a:pt x="1530" y="663"/>
                </a:lnTo>
                <a:lnTo>
                  <a:pt x="1530" y="656"/>
                </a:lnTo>
                <a:lnTo>
                  <a:pt x="1530" y="642"/>
                </a:lnTo>
                <a:lnTo>
                  <a:pt x="1530" y="635"/>
                </a:lnTo>
                <a:lnTo>
                  <a:pt x="1537" y="621"/>
                </a:lnTo>
                <a:lnTo>
                  <a:pt x="1537" y="607"/>
                </a:lnTo>
                <a:lnTo>
                  <a:pt x="1537" y="593"/>
                </a:lnTo>
                <a:lnTo>
                  <a:pt x="1537" y="572"/>
                </a:lnTo>
                <a:lnTo>
                  <a:pt x="1537" y="558"/>
                </a:lnTo>
                <a:lnTo>
                  <a:pt x="1537" y="544"/>
                </a:lnTo>
                <a:lnTo>
                  <a:pt x="1545" y="530"/>
                </a:lnTo>
                <a:lnTo>
                  <a:pt x="1553" y="523"/>
                </a:lnTo>
                <a:lnTo>
                  <a:pt x="1553" y="516"/>
                </a:lnTo>
                <a:lnTo>
                  <a:pt x="1561" y="516"/>
                </a:lnTo>
                <a:lnTo>
                  <a:pt x="1561" y="523"/>
                </a:lnTo>
                <a:lnTo>
                  <a:pt x="1568" y="523"/>
                </a:lnTo>
                <a:lnTo>
                  <a:pt x="1568" y="530"/>
                </a:lnTo>
                <a:lnTo>
                  <a:pt x="1568" y="537"/>
                </a:lnTo>
                <a:lnTo>
                  <a:pt x="1568" y="544"/>
                </a:lnTo>
                <a:lnTo>
                  <a:pt x="1568" y="558"/>
                </a:lnTo>
                <a:lnTo>
                  <a:pt x="1568" y="572"/>
                </a:lnTo>
                <a:lnTo>
                  <a:pt x="1568" y="593"/>
                </a:lnTo>
                <a:lnTo>
                  <a:pt x="1568" y="607"/>
                </a:lnTo>
                <a:lnTo>
                  <a:pt x="1568" y="614"/>
                </a:lnTo>
                <a:lnTo>
                  <a:pt x="1568" y="621"/>
                </a:lnTo>
                <a:lnTo>
                  <a:pt x="1576" y="628"/>
                </a:lnTo>
                <a:lnTo>
                  <a:pt x="1584" y="628"/>
                </a:lnTo>
                <a:lnTo>
                  <a:pt x="1592" y="607"/>
                </a:lnTo>
                <a:lnTo>
                  <a:pt x="1599" y="593"/>
                </a:lnTo>
                <a:lnTo>
                  <a:pt x="1599" y="572"/>
                </a:lnTo>
                <a:lnTo>
                  <a:pt x="1607" y="558"/>
                </a:lnTo>
                <a:lnTo>
                  <a:pt x="1615" y="551"/>
                </a:lnTo>
                <a:lnTo>
                  <a:pt x="1615" y="544"/>
                </a:lnTo>
                <a:lnTo>
                  <a:pt x="1623" y="551"/>
                </a:lnTo>
                <a:lnTo>
                  <a:pt x="1630" y="565"/>
                </a:lnTo>
                <a:lnTo>
                  <a:pt x="1638" y="586"/>
                </a:lnTo>
              </a:path>
            </a:pathLst>
          </a:custGeom>
          <a:noFill/>
          <a:ln w="12700">
            <a:solidFill>
              <a:schemeClr val="hlink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3254" name="Rectangle 1030"/>
          <p:cNvSpPr>
            <a:spLocks noChangeArrowheads="1"/>
          </p:cNvSpPr>
          <p:nvPr/>
        </p:nvSpPr>
        <p:spPr bwMode="auto">
          <a:xfrm>
            <a:off x="8026400" y="3402013"/>
            <a:ext cx="6604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1"/>
                </a:solidFill>
                <a:latin typeface="Arial" panose="020B0604020202020204" pitchFamily="34" charset="0"/>
              </a:rPr>
              <a:t>time</a:t>
            </a:r>
          </a:p>
        </p:txBody>
      </p:sp>
      <p:grpSp>
        <p:nvGrpSpPr>
          <p:cNvPr id="53255" name="Group 1031"/>
          <p:cNvGrpSpPr>
            <a:grpSpLocks/>
          </p:cNvGrpSpPr>
          <p:nvPr/>
        </p:nvGrpSpPr>
        <p:grpSpPr bwMode="auto">
          <a:xfrm>
            <a:off x="5359400" y="2365375"/>
            <a:ext cx="3292475" cy="1003300"/>
            <a:chOff x="1107" y="1279"/>
            <a:chExt cx="2333" cy="632"/>
          </a:xfrm>
        </p:grpSpPr>
        <p:sp>
          <p:nvSpPr>
            <p:cNvPr id="53258" name="Line 1032"/>
            <p:cNvSpPr>
              <a:spLocks noChangeShapeType="1"/>
            </p:cNvSpPr>
            <p:nvPr/>
          </p:nvSpPr>
          <p:spPr bwMode="auto">
            <a:xfrm>
              <a:off x="1107" y="1906"/>
              <a:ext cx="2333" cy="0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3259" name="Line 1033"/>
            <p:cNvSpPr>
              <a:spLocks noChangeShapeType="1"/>
            </p:cNvSpPr>
            <p:nvPr/>
          </p:nvSpPr>
          <p:spPr bwMode="auto">
            <a:xfrm flipV="1">
              <a:off x="1107" y="1279"/>
              <a:ext cx="0" cy="632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9224" name="Text Box 1034"/>
          <p:cNvSpPr txBox="1">
            <a:spLocks noChangeArrowheads="1"/>
          </p:cNvSpPr>
          <p:nvPr/>
        </p:nvSpPr>
        <p:spPr bwMode="auto">
          <a:xfrm>
            <a:off x="76200" y="4291013"/>
            <a:ext cx="8915400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If I could vary net magnetic field in </a:t>
            </a:r>
            <a:r>
              <a:rPr lang="en-US" altLang="it-IT" sz="2400" u="sng"/>
              <a:t>space</a:t>
            </a:r>
            <a:r>
              <a:rPr lang="en-US" altLang="it-IT" sz="2400"/>
              <a:t> (B=B</a:t>
            </a:r>
            <a:r>
              <a:rPr lang="en-US" altLang="it-IT" sz="2400" baseline="-25000"/>
              <a:t>0</a:t>
            </a:r>
            <a:r>
              <a:rPr lang="en-US" altLang="it-IT" sz="2400"/>
              <a:t> + something)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400"/>
              <a:t> Then the measured frequency will change following the same law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400"/>
              <a:t> Then frequency and space will be related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400"/>
              <a:t> Then measuring frequencies tells us where the signal comes from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400"/>
              <a:t> We are encoding spatial information in the signal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it-IT" sz="2400" baseline="-25000">
              <a:latin typeface="Symbol" panose="05050102010706020507" pitchFamily="18" charset="2"/>
            </a:endParaRPr>
          </a:p>
        </p:txBody>
      </p:sp>
      <p:sp>
        <p:nvSpPr>
          <p:cNvPr id="12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Spatial encoding concepts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8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5" name="Object 10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2587"/>
              </p:ext>
            </p:extLst>
          </p:nvPr>
        </p:nvGraphicFramePr>
        <p:xfrm>
          <a:off x="3254375" y="1992313"/>
          <a:ext cx="26336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4" name="Equation" r:id="rId3" imgW="1117600" imgH="241300" progId="Equation.3">
                  <p:embed/>
                </p:oleObj>
              </mc:Choice>
              <mc:Fallback>
                <p:oleObj name="Equation" r:id="rId3" imgW="1117600" imgH="241300" progId="Equation.3">
                  <p:embed/>
                  <p:pic>
                    <p:nvPicPr>
                      <p:cNvPr id="54275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75" y="1992313"/>
                        <a:ext cx="2633663" cy="56991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Line 1029"/>
          <p:cNvSpPr>
            <a:spLocks noChangeShapeType="1"/>
          </p:cNvSpPr>
          <p:nvPr/>
        </p:nvSpPr>
        <p:spPr bwMode="auto">
          <a:xfrm flipH="1" flipV="1">
            <a:off x="4419600" y="2525713"/>
            <a:ext cx="1524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4277" name="Line 1030"/>
          <p:cNvSpPr>
            <a:spLocks noChangeShapeType="1"/>
          </p:cNvSpPr>
          <p:nvPr/>
        </p:nvSpPr>
        <p:spPr bwMode="auto">
          <a:xfrm flipV="1">
            <a:off x="4572000" y="2525713"/>
            <a:ext cx="304800" cy="762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4278" name="Text Box 1031"/>
          <p:cNvSpPr txBox="1">
            <a:spLocks noChangeArrowheads="1"/>
          </p:cNvSpPr>
          <p:nvPr/>
        </p:nvSpPr>
        <p:spPr bwMode="auto">
          <a:xfrm>
            <a:off x="4060825" y="3287713"/>
            <a:ext cx="11255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I know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these</a:t>
            </a:r>
          </a:p>
        </p:txBody>
      </p:sp>
      <p:sp>
        <p:nvSpPr>
          <p:cNvPr id="54279" name="Line 1032"/>
          <p:cNvSpPr>
            <a:spLocks noChangeShapeType="1"/>
          </p:cNvSpPr>
          <p:nvPr/>
        </p:nvSpPr>
        <p:spPr bwMode="auto">
          <a:xfrm flipV="1">
            <a:off x="4572000" y="2449513"/>
            <a:ext cx="838200" cy="8382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4280" name="Text Box 1034"/>
          <p:cNvSpPr txBox="1">
            <a:spLocks noChangeArrowheads="1"/>
          </p:cNvSpPr>
          <p:nvPr/>
        </p:nvSpPr>
        <p:spPr bwMode="auto">
          <a:xfrm>
            <a:off x="2889250" y="5148263"/>
            <a:ext cx="1287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If I can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u="sng"/>
              <a:t>measure</a:t>
            </a:r>
            <a:r>
              <a:rPr lang="en-US" altLang="it-IT" sz="240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this</a:t>
            </a:r>
          </a:p>
        </p:txBody>
      </p:sp>
      <p:sp>
        <p:nvSpPr>
          <p:cNvPr id="54281" name="Text Box 1035"/>
          <p:cNvSpPr txBox="1">
            <a:spLocks noChangeArrowheads="1"/>
          </p:cNvSpPr>
          <p:nvPr/>
        </p:nvSpPr>
        <p:spPr bwMode="auto">
          <a:xfrm>
            <a:off x="1447800" y="4659313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b="1"/>
              <a:t>Then:</a:t>
            </a:r>
          </a:p>
        </p:txBody>
      </p:sp>
      <p:sp>
        <p:nvSpPr>
          <p:cNvPr id="54282" name="Rectangle 1036"/>
          <p:cNvSpPr>
            <a:spLocks noChangeArrowheads="1"/>
          </p:cNvSpPr>
          <p:nvPr/>
        </p:nvSpPr>
        <p:spPr bwMode="auto">
          <a:xfrm>
            <a:off x="6229350" y="1916113"/>
            <a:ext cx="21621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 u="sng"/>
              <a:t>linear magnetic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 u="sng"/>
              <a:t>field gradient</a:t>
            </a:r>
          </a:p>
        </p:txBody>
      </p:sp>
      <p:sp>
        <p:nvSpPr>
          <p:cNvPr id="54283" name="AutoShape 1037"/>
          <p:cNvSpPr>
            <a:spLocks noChangeArrowheads="1"/>
          </p:cNvSpPr>
          <p:nvPr/>
        </p:nvSpPr>
        <p:spPr bwMode="auto">
          <a:xfrm>
            <a:off x="4419600" y="55737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54284" name="Text Box 1038"/>
          <p:cNvSpPr txBox="1">
            <a:spLocks noChangeArrowheads="1"/>
          </p:cNvSpPr>
          <p:nvPr/>
        </p:nvSpPr>
        <p:spPr bwMode="auto">
          <a:xfrm>
            <a:off x="5013325" y="5148263"/>
            <a:ext cx="1352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I can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u="sng"/>
              <a:t>calculate</a:t>
            </a:r>
            <a:r>
              <a:rPr lang="en-US" altLang="it-IT" sz="2400"/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this</a:t>
            </a:r>
          </a:p>
        </p:txBody>
      </p:sp>
      <p:sp>
        <p:nvSpPr>
          <p:cNvPr id="54285" name="AutoShape 1040"/>
          <p:cNvSpPr>
            <a:spLocks noChangeArrowheads="1"/>
          </p:cNvSpPr>
          <p:nvPr/>
        </p:nvSpPr>
        <p:spPr bwMode="auto">
          <a:xfrm rot="-5400000">
            <a:off x="4565650" y="3700463"/>
            <a:ext cx="2257425" cy="228600"/>
          </a:xfrm>
          <a:prstGeom prst="rightArrow">
            <a:avLst>
              <a:gd name="adj1" fmla="val 50000"/>
              <a:gd name="adj2" fmla="val 2468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54286" name="AutoShape 1041"/>
          <p:cNvSpPr>
            <a:spLocks noChangeArrowheads="1"/>
          </p:cNvSpPr>
          <p:nvPr/>
        </p:nvSpPr>
        <p:spPr bwMode="auto">
          <a:xfrm rot="5400000">
            <a:off x="2465387" y="3771901"/>
            <a:ext cx="2257425" cy="228600"/>
          </a:xfrm>
          <a:prstGeom prst="rightArrow">
            <a:avLst>
              <a:gd name="adj1" fmla="val 50000"/>
              <a:gd name="adj2" fmla="val 2468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54287" name="Line 1042"/>
          <p:cNvSpPr>
            <a:spLocks noChangeShapeType="1"/>
          </p:cNvSpPr>
          <p:nvPr/>
        </p:nvSpPr>
        <p:spPr bwMode="auto">
          <a:xfrm>
            <a:off x="4643438" y="4197350"/>
            <a:ext cx="0" cy="1038225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4289" name="Rectangle 1"/>
          <p:cNvSpPr>
            <a:spLocks noChangeArrowheads="1"/>
          </p:cNvSpPr>
          <p:nvPr/>
        </p:nvSpPr>
        <p:spPr bwMode="auto">
          <a:xfrm>
            <a:off x="1058863" y="981075"/>
            <a:ext cx="7429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C00000"/>
                </a:solidFill>
              </a:rPr>
              <a:t>WHY?? To modulate the resonance frequency as function of space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AR" sz="2000" b="1">
                <a:solidFill>
                  <a:srgbClr val="C00000"/>
                </a:solidFill>
              </a:rPr>
              <a:t>WHY?? To measure frequencies and know where they come from</a:t>
            </a:r>
            <a:endParaRPr lang="it-IT" altLang="es-AR" sz="2000">
              <a:solidFill>
                <a:srgbClr val="C00000"/>
              </a:solidFill>
            </a:endParaRPr>
          </a:p>
        </p:txBody>
      </p:sp>
      <p:sp>
        <p:nvSpPr>
          <p:cNvPr id="1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Spatial encoding with a magnetic field gradient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74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3" descr="7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3">
            <a:lum bright="-24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"/>
          <a:stretch>
            <a:fillRect/>
          </a:stretch>
        </p:blipFill>
        <p:spPr>
          <a:xfrm>
            <a:off x="675970" y="1066800"/>
            <a:ext cx="7792059" cy="5410200"/>
          </a:xfrm>
        </p:spPr>
      </p:pic>
      <p:sp>
        <p:nvSpPr>
          <p:cNvPr id="5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Effect of a magnet gradient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47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/>
          <a:stretch>
            <a:fillRect/>
          </a:stretch>
        </p:blipFill>
        <p:spPr bwMode="auto">
          <a:xfrm>
            <a:off x="3541914" y="868037"/>
            <a:ext cx="5616575" cy="574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Magnetic gradients: phase and frequency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200" y="1856157"/>
            <a:ext cx="3859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Gradient along x-axis</a:t>
            </a:r>
          </a:p>
          <a:p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Two spatial-encoding possibilities for the magnetization:</a:t>
            </a:r>
          </a:p>
          <a:p>
            <a:endParaRPr lang="it-IT" dirty="0" smtClean="0"/>
          </a:p>
          <a:p>
            <a:pPr marL="538163" indent="-285750">
              <a:buFontTx/>
              <a:buChar char="-"/>
            </a:pPr>
            <a:r>
              <a:rPr lang="it-IT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Phase changes along x-axis</a:t>
            </a:r>
          </a:p>
          <a:p>
            <a:pPr marL="538163" indent="-285750">
              <a:buFontTx/>
              <a:buChar char="-"/>
            </a:pPr>
            <a:r>
              <a:rPr lang="it-IT" b="1" dirty="0" smtClean="0">
                <a:solidFill>
                  <a:schemeClr val="accent3">
                    <a:lumMod val="50000"/>
                  </a:schemeClr>
                </a:solidFill>
              </a:rPr>
              <a:t>Frequency changes along x-axix</a:t>
            </a:r>
            <a:endParaRPr lang="es-A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935465" y="3200400"/>
            <a:ext cx="488516" cy="1524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35465" y="3643291"/>
            <a:ext cx="488516" cy="122401"/>
          </a:xfrm>
          <a:prstGeom prst="straightConnector1">
            <a:avLst/>
          </a:prstGeom>
          <a:ln w="28575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970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1291431" y="2057400"/>
            <a:ext cx="6419850" cy="2016125"/>
          </a:xfrm>
          <a:noFill/>
        </p:spPr>
        <p:txBody>
          <a:bodyPr/>
          <a:lstStyle/>
          <a:p>
            <a:r>
              <a:rPr lang="en-US" altLang="it-IT" sz="2400" b="1" dirty="0" smtClean="0"/>
              <a:t>What is the source of the NMR signal? </a:t>
            </a:r>
          </a:p>
          <a:p>
            <a:r>
              <a:rPr lang="en-US" altLang="it-IT" sz="2400" b="1" dirty="0" smtClean="0"/>
              <a:t>How do we measure it?</a:t>
            </a:r>
          </a:p>
          <a:p>
            <a:r>
              <a:rPr lang="en-US" altLang="it-IT" sz="2400" b="1" dirty="0" smtClean="0"/>
              <a:t>How do we make images from it?</a:t>
            </a:r>
          </a:p>
        </p:txBody>
      </p:sp>
      <p:sp>
        <p:nvSpPr>
          <p:cNvPr id="17413" name="TextBox 1"/>
          <p:cNvSpPr txBox="1">
            <a:spLocks noChangeArrowheads="1"/>
          </p:cNvSpPr>
          <p:nvPr/>
        </p:nvSpPr>
        <p:spPr bwMode="auto">
          <a:xfrm>
            <a:off x="2484438" y="1341438"/>
            <a:ext cx="4033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000" b="1" i="1">
                <a:solidFill>
                  <a:srgbClr val="C00000"/>
                </a:solidFill>
              </a:rPr>
              <a:t>NMR: Nuclear Magnetic Resonance</a:t>
            </a:r>
            <a:endParaRPr lang="it-IT" altLang="es-AR" sz="2000" b="1" i="1">
              <a:solidFill>
                <a:srgbClr val="C00000"/>
              </a:solidFill>
            </a:endParaRPr>
          </a:p>
        </p:txBody>
      </p:sp>
      <p:sp>
        <p:nvSpPr>
          <p:cNvPr id="7" name="Rettangolo 2"/>
          <p:cNvSpPr/>
          <p:nvPr/>
        </p:nvSpPr>
        <p:spPr>
          <a:xfrm>
            <a:off x="-21265" y="-43655"/>
            <a:ext cx="9181187" cy="887411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1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73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gnal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143000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647825"/>
            <a:ext cx="37052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2124075" y="4816475"/>
            <a:ext cx="5910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2400"/>
              <a:t>A linear gradient is turned on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2400"/>
              <a:t>Let’s look spins in the blue and red position</a:t>
            </a:r>
          </a:p>
        </p:txBody>
      </p:sp>
      <p:sp>
        <p:nvSpPr>
          <p:cNvPr id="58374" name="Rectangle 7"/>
          <p:cNvSpPr>
            <a:spLocks noChangeArrowheads="1"/>
          </p:cNvSpPr>
          <p:nvPr/>
        </p:nvSpPr>
        <p:spPr bwMode="auto">
          <a:xfrm>
            <a:off x="2384425" y="5838825"/>
            <a:ext cx="6759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it-IT" altLang="it-IT" sz="2000" dirty="0"/>
              <a:t>Source: </a:t>
            </a:r>
            <a:r>
              <a:rPr lang="it-IT" altLang="it-IT" sz="2000" dirty="0">
                <a:hlinkClick r:id="rId6"/>
              </a:rPr>
              <a:t>http://mrsrl.stanford.edu/~</a:t>
            </a:r>
            <a:r>
              <a:rPr lang="it-IT" altLang="it-IT" sz="2000" dirty="0" smtClean="0">
                <a:hlinkClick r:id="rId6"/>
              </a:rPr>
              <a:t>brian/mri-movies</a:t>
            </a:r>
            <a:r>
              <a:rPr lang="it-IT" altLang="it-IT" sz="2000" dirty="0" smtClean="0"/>
              <a:t> </a:t>
            </a:r>
            <a:endParaRPr lang="it-IT" altLang="it-IT" sz="2000" dirty="0"/>
          </a:p>
        </p:txBody>
      </p:sp>
      <p:sp>
        <p:nvSpPr>
          <p:cNvPr id="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Effect of a magnet gradient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674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57338"/>
            <a:ext cx="7773988" cy="4114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it-IT" altLang="it-IT" sz="2400" b="1" dirty="0" smtClean="0"/>
              <a:t>Key points so far</a:t>
            </a:r>
            <a:r>
              <a:rPr lang="it-IT" altLang="it-IT" sz="2400" dirty="0" smtClean="0"/>
              <a:t>:</a:t>
            </a:r>
          </a:p>
          <a:p>
            <a:pPr lvl="1" eaLnBrk="1" hangingPunct="1"/>
            <a:r>
              <a:rPr lang="it-IT" altLang="it-IT" sz="2000" dirty="0" smtClean="0"/>
              <a:t>Magnetic field gradients encode spatial information in the frequency of the NMR signal:</a:t>
            </a:r>
          </a:p>
          <a:p>
            <a:pPr lvl="1" eaLnBrk="1" hangingPunct="1">
              <a:buFontTx/>
              <a:buNone/>
            </a:pPr>
            <a:endParaRPr lang="it-IT" altLang="it-IT" sz="2000" dirty="0" smtClean="0"/>
          </a:p>
          <a:p>
            <a:pPr lvl="1" eaLnBrk="1" hangingPunct="1"/>
            <a:r>
              <a:rPr lang="it-IT" altLang="it-IT" sz="2000" u="sng" dirty="0" smtClean="0"/>
              <a:t>So</a:t>
            </a:r>
            <a:r>
              <a:rPr lang="it-IT" altLang="it-IT" sz="2000" dirty="0" smtClean="0"/>
              <a:t>: the </a:t>
            </a:r>
            <a:r>
              <a:rPr lang="it-IT" altLang="it-IT" sz="2000" b="1" dirty="0" smtClean="0"/>
              <a:t>spatial information</a:t>
            </a:r>
            <a:r>
              <a:rPr lang="it-IT" altLang="it-IT" sz="2000" dirty="0" smtClean="0"/>
              <a:t> is in the </a:t>
            </a:r>
            <a:r>
              <a:rPr lang="it-IT" altLang="it-IT" sz="2000" b="1" dirty="0" smtClean="0"/>
              <a:t>signal</a:t>
            </a:r>
            <a:r>
              <a:rPr lang="it-IT" altLang="it-IT" sz="2000" dirty="0" smtClean="0"/>
              <a:t> </a:t>
            </a:r>
            <a:r>
              <a:rPr lang="it-IT" altLang="it-IT" sz="2000" b="1" dirty="0" smtClean="0"/>
              <a:t>frequency</a:t>
            </a:r>
          </a:p>
          <a:p>
            <a:pPr lvl="1" eaLnBrk="1" hangingPunct="1"/>
            <a:r>
              <a:rPr lang="it-IT" altLang="it-IT" sz="2000" u="sng" dirty="0" smtClean="0"/>
              <a:t>But</a:t>
            </a:r>
            <a:r>
              <a:rPr lang="it-IT" altLang="it-IT" sz="2000" dirty="0" smtClean="0"/>
              <a:t>: the NMR signal measured is a signal that changes in time</a:t>
            </a:r>
          </a:p>
          <a:p>
            <a:pPr lvl="1" eaLnBrk="1" hangingPunct="1"/>
            <a:r>
              <a:rPr lang="it-IT" altLang="it-IT" sz="2000" u="sng" dirty="0" smtClean="0"/>
              <a:t>So</a:t>
            </a:r>
            <a:r>
              <a:rPr lang="it-IT" altLang="it-IT" sz="2000" dirty="0" smtClean="0"/>
              <a:t>: To get spatial information we need to transform temporal information into frequency information </a:t>
            </a:r>
          </a:p>
          <a:p>
            <a:pPr lvl="2" eaLnBrk="1" hangingPunct="1">
              <a:buFontTx/>
              <a:buNone/>
            </a:pPr>
            <a:r>
              <a:rPr lang="it-IT" altLang="it-IT" sz="1800" dirty="0" smtClean="0"/>
              <a:t>		We need a Fourier Transform ‘massage’ </a:t>
            </a:r>
          </a:p>
          <a:p>
            <a:pPr lvl="2" eaLnBrk="1" hangingPunct="1">
              <a:buFontTx/>
              <a:buNone/>
            </a:pPr>
            <a:r>
              <a:rPr lang="it-IT" altLang="it-IT" sz="1800" dirty="0" smtClean="0"/>
              <a:t>		to transform the measured signal (time)</a:t>
            </a:r>
          </a:p>
          <a:p>
            <a:pPr lvl="2" eaLnBrk="1" hangingPunct="1">
              <a:buFontTx/>
              <a:buNone/>
            </a:pPr>
            <a:r>
              <a:rPr lang="it-IT" altLang="it-IT" sz="1800" dirty="0" smtClean="0"/>
              <a:t>                  into an image (signal of frequency)</a:t>
            </a:r>
          </a:p>
          <a:p>
            <a:pPr lvl="2" eaLnBrk="1" hangingPunct="1">
              <a:buFontTx/>
              <a:buNone/>
            </a:pPr>
            <a:r>
              <a:rPr lang="it-IT" altLang="it-IT" sz="1800" dirty="0" smtClean="0"/>
              <a:t>	           </a:t>
            </a:r>
          </a:p>
        </p:txBody>
      </p:sp>
      <p:graphicFrame>
        <p:nvGraphicFramePr>
          <p:cNvPr id="60420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65135322"/>
              </p:ext>
            </p:extLst>
          </p:nvPr>
        </p:nvGraphicFramePr>
        <p:xfrm>
          <a:off x="4859338" y="2511425"/>
          <a:ext cx="158432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Equation" r:id="rId3" imgW="1117600" imgH="241300" progId="Equation.3">
                  <p:embed/>
                </p:oleObj>
              </mc:Choice>
              <mc:Fallback>
                <p:oleObj name="Equation" r:id="rId3" imgW="1117600" imgH="241300" progId="Equation.3">
                  <p:embed/>
                  <p:pic>
                    <p:nvPicPr>
                      <p:cNvPr id="604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511425"/>
                        <a:ext cx="1584325" cy="34131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Spatial encoding concepts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15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-20180722-WA001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25513"/>
            <a:ext cx="6559550" cy="49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Rectangle 1"/>
          <p:cNvSpPr>
            <a:spLocks noChangeArrowheads="1"/>
          </p:cNvSpPr>
          <p:nvPr/>
        </p:nvSpPr>
        <p:spPr bwMode="auto">
          <a:xfrm>
            <a:off x="1763713" y="5930900"/>
            <a:ext cx="5616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s-AR" altLang="es-AR">
                <a:hlinkClick r:id="rId5"/>
              </a:rPr>
              <a:t>https://www.youtube.com/watch?v=cZgl7rJKs3A</a:t>
            </a:r>
            <a:r>
              <a:rPr lang="es-AR" altLang="es-AR"/>
              <a:t> </a:t>
            </a:r>
          </a:p>
        </p:txBody>
      </p:sp>
      <p:sp>
        <p:nvSpPr>
          <p:cNvPr id="6" name="Rettangolo 2"/>
          <p:cNvSpPr/>
          <p:nvPr/>
        </p:nvSpPr>
        <p:spPr>
          <a:xfrm>
            <a:off x="-7144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Decomposing complex signals in simple waves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14400" y="925512"/>
            <a:ext cx="7010400" cy="4865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5860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 animBg="1"/>
      <p:bldP spid="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ext Box 1027"/>
          <p:cNvSpPr txBox="1">
            <a:spLocks noChangeArrowheads="1"/>
          </p:cNvSpPr>
          <p:nvPr/>
        </p:nvSpPr>
        <p:spPr bwMode="auto">
          <a:xfrm>
            <a:off x="1835150" y="981075"/>
            <a:ext cx="538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What is the Fourier Transform of a signal?</a:t>
            </a:r>
          </a:p>
        </p:txBody>
      </p:sp>
      <p:sp>
        <p:nvSpPr>
          <p:cNvPr id="62468" name="Line 1028"/>
          <p:cNvSpPr>
            <a:spLocks noChangeShapeType="1"/>
          </p:cNvSpPr>
          <p:nvPr/>
        </p:nvSpPr>
        <p:spPr bwMode="auto">
          <a:xfrm>
            <a:off x="1030288" y="3348038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pic>
        <p:nvPicPr>
          <p:cNvPr id="62469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327275"/>
            <a:ext cx="1970088" cy="18129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70" name="Rectangle 1030"/>
          <p:cNvSpPr>
            <a:spLocks noChangeArrowheads="1"/>
          </p:cNvSpPr>
          <p:nvPr/>
        </p:nvSpPr>
        <p:spPr bwMode="auto">
          <a:xfrm>
            <a:off x="827088" y="1600200"/>
            <a:ext cx="203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b="1"/>
              <a:t>Signal Intensity as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b="1"/>
              <a:t>function of time</a:t>
            </a:r>
          </a:p>
        </p:txBody>
      </p:sp>
      <p:sp>
        <p:nvSpPr>
          <p:cNvPr id="62471" name="Rectangle 1031"/>
          <p:cNvSpPr>
            <a:spLocks noChangeArrowheads="1"/>
          </p:cNvSpPr>
          <p:nvPr/>
        </p:nvSpPr>
        <p:spPr bwMode="auto">
          <a:xfrm>
            <a:off x="2782888" y="3421063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time</a:t>
            </a:r>
          </a:p>
        </p:txBody>
      </p:sp>
      <p:sp>
        <p:nvSpPr>
          <p:cNvPr id="62472" name="Line 1033"/>
          <p:cNvSpPr>
            <a:spLocks noChangeShapeType="1"/>
          </p:cNvSpPr>
          <p:nvPr/>
        </p:nvSpPr>
        <p:spPr bwMode="auto">
          <a:xfrm>
            <a:off x="5727700" y="349885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73" name="Rectangle 1034"/>
          <p:cNvSpPr>
            <a:spLocks noChangeArrowheads="1"/>
          </p:cNvSpPr>
          <p:nvPr/>
        </p:nvSpPr>
        <p:spPr bwMode="auto">
          <a:xfrm>
            <a:off x="7283450" y="34559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b="1" dirty="0">
                <a:latin typeface="Symbol" panose="05050102010706020507" pitchFamily="18" charset="2"/>
              </a:rPr>
              <a:t>w</a:t>
            </a:r>
          </a:p>
        </p:txBody>
      </p:sp>
      <p:sp>
        <p:nvSpPr>
          <p:cNvPr id="62474" name="Rectangle 1037"/>
          <p:cNvSpPr>
            <a:spLocks noChangeArrowheads="1"/>
          </p:cNvSpPr>
          <p:nvPr/>
        </p:nvSpPr>
        <p:spPr bwMode="auto">
          <a:xfrm>
            <a:off x="5940425" y="3455988"/>
            <a:ext cx="454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Symbol" panose="05050102010706020507" pitchFamily="18" charset="2"/>
              </a:rPr>
              <a:t>w</a:t>
            </a:r>
            <a:r>
              <a:rPr lang="en-US" altLang="it-IT" sz="2000" b="1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2475" name="Rectangle 1038"/>
          <p:cNvSpPr>
            <a:spLocks noChangeArrowheads="1"/>
          </p:cNvSpPr>
          <p:nvPr/>
        </p:nvSpPr>
        <p:spPr bwMode="auto">
          <a:xfrm>
            <a:off x="6550025" y="3455988"/>
            <a:ext cx="6858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Symbol" panose="05050102010706020507" pitchFamily="18" charset="2"/>
              </a:rPr>
              <a:t>w</a:t>
            </a:r>
            <a:r>
              <a:rPr lang="en-US" altLang="it-IT" sz="2000" b="1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2476" name="Freeform 1039"/>
          <p:cNvSpPr>
            <a:spLocks/>
          </p:cNvSpPr>
          <p:nvPr/>
        </p:nvSpPr>
        <p:spPr bwMode="auto">
          <a:xfrm>
            <a:off x="6473825" y="3057525"/>
            <a:ext cx="533400" cy="425450"/>
          </a:xfrm>
          <a:custGeom>
            <a:avLst/>
            <a:gdLst>
              <a:gd name="T0" fmla="*/ 2147483646 w 545"/>
              <a:gd name="T1" fmla="*/ 2147483646 h 556"/>
              <a:gd name="T2" fmla="*/ 2147483646 w 545"/>
              <a:gd name="T3" fmla="*/ 2147483646 h 556"/>
              <a:gd name="T4" fmla="*/ 2147483646 w 545"/>
              <a:gd name="T5" fmla="*/ 2147483646 h 556"/>
              <a:gd name="T6" fmla="*/ 2147483646 w 545"/>
              <a:gd name="T7" fmla="*/ 2147483646 h 556"/>
              <a:gd name="T8" fmla="*/ 2147483646 w 545"/>
              <a:gd name="T9" fmla="*/ 2147483646 h 556"/>
              <a:gd name="T10" fmla="*/ 2147483646 w 545"/>
              <a:gd name="T11" fmla="*/ 2147483646 h 556"/>
              <a:gd name="T12" fmla="*/ 2147483646 w 545"/>
              <a:gd name="T13" fmla="*/ 2147483646 h 556"/>
              <a:gd name="T14" fmla="*/ 2147483646 w 545"/>
              <a:gd name="T15" fmla="*/ 2147483646 h 556"/>
              <a:gd name="T16" fmla="*/ 2147483646 w 545"/>
              <a:gd name="T17" fmla="*/ 2147483646 h 556"/>
              <a:gd name="T18" fmla="*/ 2147483646 w 545"/>
              <a:gd name="T19" fmla="*/ 2147483646 h 556"/>
              <a:gd name="T20" fmla="*/ 2147483646 w 545"/>
              <a:gd name="T21" fmla="*/ 2147483646 h 556"/>
              <a:gd name="T22" fmla="*/ 2147483646 w 545"/>
              <a:gd name="T23" fmla="*/ 2147483646 h 556"/>
              <a:gd name="T24" fmla="*/ 2147483646 w 545"/>
              <a:gd name="T25" fmla="*/ 2147483646 h 556"/>
              <a:gd name="T26" fmla="*/ 2147483646 w 545"/>
              <a:gd name="T27" fmla="*/ 2147483646 h 556"/>
              <a:gd name="T28" fmla="*/ 2147483646 w 545"/>
              <a:gd name="T29" fmla="*/ 2147483646 h 556"/>
              <a:gd name="T30" fmla="*/ 2147483646 w 545"/>
              <a:gd name="T31" fmla="*/ 2147483646 h 556"/>
              <a:gd name="T32" fmla="*/ 2147483646 w 545"/>
              <a:gd name="T33" fmla="*/ 2147483646 h 556"/>
              <a:gd name="T34" fmla="*/ 2147483646 w 545"/>
              <a:gd name="T35" fmla="*/ 2147483646 h 556"/>
              <a:gd name="T36" fmla="*/ 2147483646 w 545"/>
              <a:gd name="T37" fmla="*/ 2147483646 h 556"/>
              <a:gd name="T38" fmla="*/ 2147483646 w 545"/>
              <a:gd name="T39" fmla="*/ 2147483646 h 556"/>
              <a:gd name="T40" fmla="*/ 2147483646 w 545"/>
              <a:gd name="T41" fmla="*/ 2147483646 h 556"/>
              <a:gd name="T42" fmla="*/ 2147483646 w 545"/>
              <a:gd name="T43" fmla="*/ 0 h 556"/>
              <a:gd name="T44" fmla="*/ 2147483646 w 545"/>
              <a:gd name="T45" fmla="*/ 2147483646 h 556"/>
              <a:gd name="T46" fmla="*/ 2147483646 w 545"/>
              <a:gd name="T47" fmla="*/ 2147483646 h 556"/>
              <a:gd name="T48" fmla="*/ 2147483646 w 545"/>
              <a:gd name="T49" fmla="*/ 2147483646 h 556"/>
              <a:gd name="T50" fmla="*/ 2147483646 w 545"/>
              <a:gd name="T51" fmla="*/ 2147483646 h 556"/>
              <a:gd name="T52" fmla="*/ 2147483646 w 545"/>
              <a:gd name="T53" fmla="*/ 2147483646 h 556"/>
              <a:gd name="T54" fmla="*/ 2147483646 w 545"/>
              <a:gd name="T55" fmla="*/ 2147483646 h 556"/>
              <a:gd name="T56" fmla="*/ 2147483646 w 545"/>
              <a:gd name="T57" fmla="*/ 2147483646 h 556"/>
              <a:gd name="T58" fmla="*/ 2147483646 w 545"/>
              <a:gd name="T59" fmla="*/ 2147483646 h 556"/>
              <a:gd name="T60" fmla="*/ 2147483646 w 545"/>
              <a:gd name="T61" fmla="*/ 2147483646 h 556"/>
              <a:gd name="T62" fmla="*/ 2147483646 w 545"/>
              <a:gd name="T63" fmla="*/ 2147483646 h 556"/>
              <a:gd name="T64" fmla="*/ 2147483646 w 545"/>
              <a:gd name="T65" fmla="*/ 2147483646 h 556"/>
              <a:gd name="T66" fmla="*/ 2147483646 w 545"/>
              <a:gd name="T67" fmla="*/ 2147483646 h 556"/>
              <a:gd name="T68" fmla="*/ 2147483646 w 545"/>
              <a:gd name="T69" fmla="*/ 2147483646 h 556"/>
              <a:gd name="T70" fmla="*/ 2147483646 w 545"/>
              <a:gd name="T71" fmla="*/ 2147483646 h 556"/>
              <a:gd name="T72" fmla="*/ 2147483646 w 545"/>
              <a:gd name="T73" fmla="*/ 2147483646 h 556"/>
              <a:gd name="T74" fmla="*/ 2147483646 w 545"/>
              <a:gd name="T75" fmla="*/ 2147483646 h 556"/>
              <a:gd name="T76" fmla="*/ 2147483646 w 545"/>
              <a:gd name="T77" fmla="*/ 2147483646 h 556"/>
              <a:gd name="T78" fmla="*/ 2147483646 w 545"/>
              <a:gd name="T79" fmla="*/ 2147483646 h 556"/>
              <a:gd name="T80" fmla="*/ 2147483646 w 545"/>
              <a:gd name="T81" fmla="*/ 2147483646 h 556"/>
              <a:gd name="T82" fmla="*/ 2147483646 w 545"/>
              <a:gd name="T83" fmla="*/ 2147483646 h 556"/>
              <a:gd name="T84" fmla="*/ 2147483646 w 545"/>
              <a:gd name="T85" fmla="*/ 2147483646 h 556"/>
              <a:gd name="T86" fmla="*/ 2147483646 w 545"/>
              <a:gd name="T87" fmla="*/ 2147483646 h 5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545"/>
              <a:gd name="T133" fmla="*/ 0 h 556"/>
              <a:gd name="T134" fmla="*/ 545 w 545"/>
              <a:gd name="T135" fmla="*/ 556 h 5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545" h="556">
                <a:moveTo>
                  <a:pt x="0" y="539"/>
                </a:moveTo>
                <a:lnTo>
                  <a:pt x="16" y="539"/>
                </a:lnTo>
                <a:lnTo>
                  <a:pt x="32" y="533"/>
                </a:lnTo>
                <a:lnTo>
                  <a:pt x="48" y="533"/>
                </a:lnTo>
                <a:lnTo>
                  <a:pt x="64" y="528"/>
                </a:lnTo>
                <a:lnTo>
                  <a:pt x="80" y="523"/>
                </a:lnTo>
                <a:lnTo>
                  <a:pt x="96" y="512"/>
                </a:lnTo>
                <a:lnTo>
                  <a:pt x="106" y="501"/>
                </a:lnTo>
                <a:lnTo>
                  <a:pt x="117" y="496"/>
                </a:lnTo>
                <a:lnTo>
                  <a:pt x="128" y="485"/>
                </a:lnTo>
                <a:lnTo>
                  <a:pt x="138" y="469"/>
                </a:lnTo>
                <a:lnTo>
                  <a:pt x="149" y="469"/>
                </a:lnTo>
                <a:lnTo>
                  <a:pt x="154" y="453"/>
                </a:lnTo>
                <a:lnTo>
                  <a:pt x="165" y="443"/>
                </a:lnTo>
                <a:lnTo>
                  <a:pt x="170" y="432"/>
                </a:lnTo>
                <a:lnTo>
                  <a:pt x="176" y="416"/>
                </a:lnTo>
                <a:lnTo>
                  <a:pt x="181" y="405"/>
                </a:lnTo>
                <a:lnTo>
                  <a:pt x="192" y="395"/>
                </a:lnTo>
                <a:lnTo>
                  <a:pt x="197" y="384"/>
                </a:lnTo>
                <a:lnTo>
                  <a:pt x="202" y="373"/>
                </a:lnTo>
                <a:lnTo>
                  <a:pt x="202" y="357"/>
                </a:lnTo>
                <a:lnTo>
                  <a:pt x="208" y="341"/>
                </a:lnTo>
                <a:lnTo>
                  <a:pt x="213" y="325"/>
                </a:lnTo>
                <a:lnTo>
                  <a:pt x="218" y="309"/>
                </a:lnTo>
                <a:lnTo>
                  <a:pt x="218" y="293"/>
                </a:lnTo>
                <a:lnTo>
                  <a:pt x="224" y="277"/>
                </a:lnTo>
                <a:lnTo>
                  <a:pt x="229" y="261"/>
                </a:lnTo>
                <a:lnTo>
                  <a:pt x="234" y="240"/>
                </a:lnTo>
                <a:lnTo>
                  <a:pt x="240" y="229"/>
                </a:lnTo>
                <a:lnTo>
                  <a:pt x="240" y="213"/>
                </a:lnTo>
                <a:lnTo>
                  <a:pt x="240" y="197"/>
                </a:lnTo>
                <a:lnTo>
                  <a:pt x="245" y="176"/>
                </a:lnTo>
                <a:lnTo>
                  <a:pt x="245" y="165"/>
                </a:lnTo>
                <a:lnTo>
                  <a:pt x="245" y="149"/>
                </a:lnTo>
                <a:lnTo>
                  <a:pt x="245" y="133"/>
                </a:lnTo>
                <a:lnTo>
                  <a:pt x="245" y="117"/>
                </a:lnTo>
                <a:lnTo>
                  <a:pt x="245" y="101"/>
                </a:lnTo>
                <a:lnTo>
                  <a:pt x="245" y="85"/>
                </a:lnTo>
                <a:lnTo>
                  <a:pt x="245" y="69"/>
                </a:lnTo>
                <a:lnTo>
                  <a:pt x="245" y="53"/>
                </a:lnTo>
                <a:lnTo>
                  <a:pt x="245" y="37"/>
                </a:lnTo>
                <a:lnTo>
                  <a:pt x="250" y="21"/>
                </a:lnTo>
                <a:lnTo>
                  <a:pt x="250" y="5"/>
                </a:lnTo>
                <a:lnTo>
                  <a:pt x="261" y="0"/>
                </a:lnTo>
                <a:lnTo>
                  <a:pt x="272" y="0"/>
                </a:lnTo>
                <a:lnTo>
                  <a:pt x="277" y="11"/>
                </a:lnTo>
                <a:lnTo>
                  <a:pt x="277" y="27"/>
                </a:lnTo>
                <a:lnTo>
                  <a:pt x="282" y="43"/>
                </a:lnTo>
                <a:lnTo>
                  <a:pt x="282" y="59"/>
                </a:lnTo>
                <a:lnTo>
                  <a:pt x="288" y="75"/>
                </a:lnTo>
                <a:lnTo>
                  <a:pt x="288" y="91"/>
                </a:lnTo>
                <a:lnTo>
                  <a:pt x="288" y="107"/>
                </a:lnTo>
                <a:lnTo>
                  <a:pt x="293" y="123"/>
                </a:lnTo>
                <a:lnTo>
                  <a:pt x="298" y="139"/>
                </a:lnTo>
                <a:lnTo>
                  <a:pt x="298" y="155"/>
                </a:lnTo>
                <a:lnTo>
                  <a:pt x="298" y="171"/>
                </a:lnTo>
                <a:lnTo>
                  <a:pt x="298" y="187"/>
                </a:lnTo>
                <a:lnTo>
                  <a:pt x="298" y="203"/>
                </a:lnTo>
                <a:lnTo>
                  <a:pt x="304" y="219"/>
                </a:lnTo>
                <a:lnTo>
                  <a:pt x="304" y="235"/>
                </a:lnTo>
                <a:lnTo>
                  <a:pt x="304" y="251"/>
                </a:lnTo>
                <a:lnTo>
                  <a:pt x="304" y="267"/>
                </a:lnTo>
                <a:lnTo>
                  <a:pt x="304" y="283"/>
                </a:lnTo>
                <a:lnTo>
                  <a:pt x="298" y="299"/>
                </a:lnTo>
                <a:lnTo>
                  <a:pt x="304" y="315"/>
                </a:lnTo>
                <a:lnTo>
                  <a:pt x="309" y="331"/>
                </a:lnTo>
                <a:lnTo>
                  <a:pt x="314" y="347"/>
                </a:lnTo>
                <a:lnTo>
                  <a:pt x="320" y="368"/>
                </a:lnTo>
                <a:lnTo>
                  <a:pt x="325" y="379"/>
                </a:lnTo>
                <a:lnTo>
                  <a:pt x="330" y="400"/>
                </a:lnTo>
                <a:lnTo>
                  <a:pt x="336" y="411"/>
                </a:lnTo>
                <a:lnTo>
                  <a:pt x="346" y="427"/>
                </a:lnTo>
                <a:lnTo>
                  <a:pt x="357" y="437"/>
                </a:lnTo>
                <a:lnTo>
                  <a:pt x="357" y="448"/>
                </a:lnTo>
                <a:lnTo>
                  <a:pt x="368" y="453"/>
                </a:lnTo>
                <a:lnTo>
                  <a:pt x="373" y="464"/>
                </a:lnTo>
                <a:lnTo>
                  <a:pt x="378" y="475"/>
                </a:lnTo>
                <a:lnTo>
                  <a:pt x="389" y="491"/>
                </a:lnTo>
                <a:lnTo>
                  <a:pt x="400" y="501"/>
                </a:lnTo>
                <a:lnTo>
                  <a:pt x="410" y="517"/>
                </a:lnTo>
                <a:lnTo>
                  <a:pt x="421" y="523"/>
                </a:lnTo>
                <a:lnTo>
                  <a:pt x="432" y="528"/>
                </a:lnTo>
                <a:lnTo>
                  <a:pt x="448" y="533"/>
                </a:lnTo>
                <a:lnTo>
                  <a:pt x="458" y="544"/>
                </a:lnTo>
                <a:lnTo>
                  <a:pt x="469" y="544"/>
                </a:lnTo>
                <a:lnTo>
                  <a:pt x="480" y="549"/>
                </a:lnTo>
                <a:lnTo>
                  <a:pt x="496" y="555"/>
                </a:lnTo>
                <a:lnTo>
                  <a:pt x="544" y="549"/>
                </a:lnTo>
              </a:path>
            </a:pathLst>
          </a:custGeom>
          <a:solidFill>
            <a:srgbClr val="FFCC99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62477" name="Rectangle 1040"/>
          <p:cNvSpPr>
            <a:spLocks noChangeArrowheads="1"/>
          </p:cNvSpPr>
          <p:nvPr/>
        </p:nvSpPr>
        <p:spPr bwMode="auto">
          <a:xfrm>
            <a:off x="5334000" y="1676400"/>
            <a:ext cx="2279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b="1"/>
              <a:t>Signal Intensity as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b="1"/>
              <a:t>function of frequency</a:t>
            </a:r>
            <a:endParaRPr lang="en-US" altLang="it-IT" sz="2400" b="1"/>
          </a:p>
        </p:txBody>
      </p:sp>
      <p:sp>
        <p:nvSpPr>
          <p:cNvPr id="62478" name="Freeform 1041"/>
          <p:cNvSpPr>
            <a:spLocks/>
          </p:cNvSpPr>
          <p:nvPr/>
        </p:nvSpPr>
        <p:spPr bwMode="auto">
          <a:xfrm>
            <a:off x="5864225" y="2600325"/>
            <a:ext cx="533400" cy="882650"/>
          </a:xfrm>
          <a:custGeom>
            <a:avLst/>
            <a:gdLst>
              <a:gd name="T0" fmla="*/ 2147483646 w 545"/>
              <a:gd name="T1" fmla="*/ 2147483646 h 556"/>
              <a:gd name="T2" fmla="*/ 2147483646 w 545"/>
              <a:gd name="T3" fmla="*/ 2147483646 h 556"/>
              <a:gd name="T4" fmla="*/ 2147483646 w 545"/>
              <a:gd name="T5" fmla="*/ 2147483646 h 556"/>
              <a:gd name="T6" fmla="*/ 2147483646 w 545"/>
              <a:gd name="T7" fmla="*/ 2147483646 h 556"/>
              <a:gd name="T8" fmla="*/ 2147483646 w 545"/>
              <a:gd name="T9" fmla="*/ 2147483646 h 556"/>
              <a:gd name="T10" fmla="*/ 2147483646 w 545"/>
              <a:gd name="T11" fmla="*/ 2147483646 h 556"/>
              <a:gd name="T12" fmla="*/ 2147483646 w 545"/>
              <a:gd name="T13" fmla="*/ 2147483646 h 556"/>
              <a:gd name="T14" fmla="*/ 2147483646 w 545"/>
              <a:gd name="T15" fmla="*/ 2147483646 h 556"/>
              <a:gd name="T16" fmla="*/ 2147483646 w 545"/>
              <a:gd name="T17" fmla="*/ 2147483646 h 556"/>
              <a:gd name="T18" fmla="*/ 2147483646 w 545"/>
              <a:gd name="T19" fmla="*/ 2147483646 h 556"/>
              <a:gd name="T20" fmla="*/ 2147483646 w 545"/>
              <a:gd name="T21" fmla="*/ 2147483646 h 556"/>
              <a:gd name="T22" fmla="*/ 2147483646 w 545"/>
              <a:gd name="T23" fmla="*/ 2147483646 h 556"/>
              <a:gd name="T24" fmla="*/ 2147483646 w 545"/>
              <a:gd name="T25" fmla="*/ 2147483646 h 556"/>
              <a:gd name="T26" fmla="*/ 2147483646 w 545"/>
              <a:gd name="T27" fmla="*/ 2147483646 h 556"/>
              <a:gd name="T28" fmla="*/ 2147483646 w 545"/>
              <a:gd name="T29" fmla="*/ 2147483646 h 556"/>
              <a:gd name="T30" fmla="*/ 2147483646 w 545"/>
              <a:gd name="T31" fmla="*/ 2147483646 h 556"/>
              <a:gd name="T32" fmla="*/ 2147483646 w 545"/>
              <a:gd name="T33" fmla="*/ 2147483646 h 556"/>
              <a:gd name="T34" fmla="*/ 2147483646 w 545"/>
              <a:gd name="T35" fmla="*/ 2147483646 h 556"/>
              <a:gd name="T36" fmla="*/ 2147483646 w 545"/>
              <a:gd name="T37" fmla="*/ 2147483646 h 556"/>
              <a:gd name="T38" fmla="*/ 2147483646 w 545"/>
              <a:gd name="T39" fmla="*/ 2147483646 h 556"/>
              <a:gd name="T40" fmla="*/ 2147483646 w 545"/>
              <a:gd name="T41" fmla="*/ 2147483646 h 556"/>
              <a:gd name="T42" fmla="*/ 2147483646 w 545"/>
              <a:gd name="T43" fmla="*/ 0 h 556"/>
              <a:gd name="T44" fmla="*/ 2147483646 w 545"/>
              <a:gd name="T45" fmla="*/ 2147483646 h 556"/>
              <a:gd name="T46" fmla="*/ 2147483646 w 545"/>
              <a:gd name="T47" fmla="*/ 2147483646 h 556"/>
              <a:gd name="T48" fmla="*/ 2147483646 w 545"/>
              <a:gd name="T49" fmla="*/ 2147483646 h 556"/>
              <a:gd name="T50" fmla="*/ 2147483646 w 545"/>
              <a:gd name="T51" fmla="*/ 2147483646 h 556"/>
              <a:gd name="T52" fmla="*/ 2147483646 w 545"/>
              <a:gd name="T53" fmla="*/ 2147483646 h 556"/>
              <a:gd name="T54" fmla="*/ 2147483646 w 545"/>
              <a:gd name="T55" fmla="*/ 2147483646 h 556"/>
              <a:gd name="T56" fmla="*/ 2147483646 w 545"/>
              <a:gd name="T57" fmla="*/ 2147483646 h 556"/>
              <a:gd name="T58" fmla="*/ 2147483646 w 545"/>
              <a:gd name="T59" fmla="*/ 2147483646 h 556"/>
              <a:gd name="T60" fmla="*/ 2147483646 w 545"/>
              <a:gd name="T61" fmla="*/ 2147483646 h 556"/>
              <a:gd name="T62" fmla="*/ 2147483646 w 545"/>
              <a:gd name="T63" fmla="*/ 2147483646 h 556"/>
              <a:gd name="T64" fmla="*/ 2147483646 w 545"/>
              <a:gd name="T65" fmla="*/ 2147483646 h 556"/>
              <a:gd name="T66" fmla="*/ 2147483646 w 545"/>
              <a:gd name="T67" fmla="*/ 2147483646 h 556"/>
              <a:gd name="T68" fmla="*/ 2147483646 w 545"/>
              <a:gd name="T69" fmla="*/ 2147483646 h 556"/>
              <a:gd name="T70" fmla="*/ 2147483646 w 545"/>
              <a:gd name="T71" fmla="*/ 2147483646 h 556"/>
              <a:gd name="T72" fmla="*/ 2147483646 w 545"/>
              <a:gd name="T73" fmla="*/ 2147483646 h 556"/>
              <a:gd name="T74" fmla="*/ 2147483646 w 545"/>
              <a:gd name="T75" fmla="*/ 2147483646 h 556"/>
              <a:gd name="T76" fmla="*/ 2147483646 w 545"/>
              <a:gd name="T77" fmla="*/ 2147483646 h 556"/>
              <a:gd name="T78" fmla="*/ 2147483646 w 545"/>
              <a:gd name="T79" fmla="*/ 2147483646 h 556"/>
              <a:gd name="T80" fmla="*/ 2147483646 w 545"/>
              <a:gd name="T81" fmla="*/ 2147483646 h 556"/>
              <a:gd name="T82" fmla="*/ 2147483646 w 545"/>
              <a:gd name="T83" fmla="*/ 2147483646 h 556"/>
              <a:gd name="T84" fmla="*/ 2147483646 w 545"/>
              <a:gd name="T85" fmla="*/ 2147483646 h 556"/>
              <a:gd name="T86" fmla="*/ 2147483646 w 545"/>
              <a:gd name="T87" fmla="*/ 2147483646 h 5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545"/>
              <a:gd name="T133" fmla="*/ 0 h 556"/>
              <a:gd name="T134" fmla="*/ 545 w 545"/>
              <a:gd name="T135" fmla="*/ 556 h 5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545" h="556">
                <a:moveTo>
                  <a:pt x="0" y="539"/>
                </a:moveTo>
                <a:lnTo>
                  <a:pt x="16" y="539"/>
                </a:lnTo>
                <a:lnTo>
                  <a:pt x="32" y="533"/>
                </a:lnTo>
                <a:lnTo>
                  <a:pt x="48" y="533"/>
                </a:lnTo>
                <a:lnTo>
                  <a:pt x="64" y="528"/>
                </a:lnTo>
                <a:lnTo>
                  <a:pt x="80" y="523"/>
                </a:lnTo>
                <a:lnTo>
                  <a:pt x="96" y="512"/>
                </a:lnTo>
                <a:lnTo>
                  <a:pt x="106" y="501"/>
                </a:lnTo>
                <a:lnTo>
                  <a:pt x="117" y="496"/>
                </a:lnTo>
                <a:lnTo>
                  <a:pt x="128" y="485"/>
                </a:lnTo>
                <a:lnTo>
                  <a:pt x="138" y="469"/>
                </a:lnTo>
                <a:lnTo>
                  <a:pt x="149" y="469"/>
                </a:lnTo>
                <a:lnTo>
                  <a:pt x="154" y="453"/>
                </a:lnTo>
                <a:lnTo>
                  <a:pt x="165" y="443"/>
                </a:lnTo>
                <a:lnTo>
                  <a:pt x="170" y="432"/>
                </a:lnTo>
                <a:lnTo>
                  <a:pt x="176" y="416"/>
                </a:lnTo>
                <a:lnTo>
                  <a:pt x="181" y="405"/>
                </a:lnTo>
                <a:lnTo>
                  <a:pt x="192" y="395"/>
                </a:lnTo>
                <a:lnTo>
                  <a:pt x="197" y="384"/>
                </a:lnTo>
                <a:lnTo>
                  <a:pt x="202" y="373"/>
                </a:lnTo>
                <a:lnTo>
                  <a:pt x="202" y="357"/>
                </a:lnTo>
                <a:lnTo>
                  <a:pt x="208" y="341"/>
                </a:lnTo>
                <a:lnTo>
                  <a:pt x="213" y="325"/>
                </a:lnTo>
                <a:lnTo>
                  <a:pt x="218" y="309"/>
                </a:lnTo>
                <a:lnTo>
                  <a:pt x="218" y="293"/>
                </a:lnTo>
                <a:lnTo>
                  <a:pt x="224" y="277"/>
                </a:lnTo>
                <a:lnTo>
                  <a:pt x="229" y="261"/>
                </a:lnTo>
                <a:lnTo>
                  <a:pt x="234" y="240"/>
                </a:lnTo>
                <a:lnTo>
                  <a:pt x="240" y="229"/>
                </a:lnTo>
                <a:lnTo>
                  <a:pt x="240" y="213"/>
                </a:lnTo>
                <a:lnTo>
                  <a:pt x="240" y="197"/>
                </a:lnTo>
                <a:lnTo>
                  <a:pt x="245" y="176"/>
                </a:lnTo>
                <a:lnTo>
                  <a:pt x="245" y="165"/>
                </a:lnTo>
                <a:lnTo>
                  <a:pt x="245" y="149"/>
                </a:lnTo>
                <a:lnTo>
                  <a:pt x="245" y="133"/>
                </a:lnTo>
                <a:lnTo>
                  <a:pt x="245" y="117"/>
                </a:lnTo>
                <a:lnTo>
                  <a:pt x="245" y="101"/>
                </a:lnTo>
                <a:lnTo>
                  <a:pt x="245" y="85"/>
                </a:lnTo>
                <a:lnTo>
                  <a:pt x="245" y="69"/>
                </a:lnTo>
                <a:lnTo>
                  <a:pt x="245" y="53"/>
                </a:lnTo>
                <a:lnTo>
                  <a:pt x="245" y="37"/>
                </a:lnTo>
                <a:lnTo>
                  <a:pt x="250" y="21"/>
                </a:lnTo>
                <a:lnTo>
                  <a:pt x="250" y="5"/>
                </a:lnTo>
                <a:lnTo>
                  <a:pt x="261" y="0"/>
                </a:lnTo>
                <a:lnTo>
                  <a:pt x="272" y="0"/>
                </a:lnTo>
                <a:lnTo>
                  <a:pt x="277" y="11"/>
                </a:lnTo>
                <a:lnTo>
                  <a:pt x="277" y="27"/>
                </a:lnTo>
                <a:lnTo>
                  <a:pt x="282" y="43"/>
                </a:lnTo>
                <a:lnTo>
                  <a:pt x="282" y="59"/>
                </a:lnTo>
                <a:lnTo>
                  <a:pt x="288" y="75"/>
                </a:lnTo>
                <a:lnTo>
                  <a:pt x="288" y="91"/>
                </a:lnTo>
                <a:lnTo>
                  <a:pt x="288" y="107"/>
                </a:lnTo>
                <a:lnTo>
                  <a:pt x="293" y="123"/>
                </a:lnTo>
                <a:lnTo>
                  <a:pt x="298" y="139"/>
                </a:lnTo>
                <a:lnTo>
                  <a:pt x="298" y="155"/>
                </a:lnTo>
                <a:lnTo>
                  <a:pt x="298" y="171"/>
                </a:lnTo>
                <a:lnTo>
                  <a:pt x="298" y="187"/>
                </a:lnTo>
                <a:lnTo>
                  <a:pt x="298" y="203"/>
                </a:lnTo>
                <a:lnTo>
                  <a:pt x="304" y="219"/>
                </a:lnTo>
                <a:lnTo>
                  <a:pt x="304" y="235"/>
                </a:lnTo>
                <a:lnTo>
                  <a:pt x="304" y="251"/>
                </a:lnTo>
                <a:lnTo>
                  <a:pt x="304" y="267"/>
                </a:lnTo>
                <a:lnTo>
                  <a:pt x="304" y="283"/>
                </a:lnTo>
                <a:lnTo>
                  <a:pt x="298" y="299"/>
                </a:lnTo>
                <a:lnTo>
                  <a:pt x="304" y="315"/>
                </a:lnTo>
                <a:lnTo>
                  <a:pt x="309" y="331"/>
                </a:lnTo>
                <a:lnTo>
                  <a:pt x="314" y="347"/>
                </a:lnTo>
                <a:lnTo>
                  <a:pt x="320" y="368"/>
                </a:lnTo>
                <a:lnTo>
                  <a:pt x="325" y="379"/>
                </a:lnTo>
                <a:lnTo>
                  <a:pt x="330" y="400"/>
                </a:lnTo>
                <a:lnTo>
                  <a:pt x="336" y="411"/>
                </a:lnTo>
                <a:lnTo>
                  <a:pt x="346" y="427"/>
                </a:lnTo>
                <a:lnTo>
                  <a:pt x="357" y="437"/>
                </a:lnTo>
                <a:lnTo>
                  <a:pt x="357" y="448"/>
                </a:lnTo>
                <a:lnTo>
                  <a:pt x="368" y="453"/>
                </a:lnTo>
                <a:lnTo>
                  <a:pt x="373" y="464"/>
                </a:lnTo>
                <a:lnTo>
                  <a:pt x="378" y="475"/>
                </a:lnTo>
                <a:lnTo>
                  <a:pt x="389" y="491"/>
                </a:lnTo>
                <a:lnTo>
                  <a:pt x="400" y="501"/>
                </a:lnTo>
                <a:lnTo>
                  <a:pt x="410" y="517"/>
                </a:lnTo>
                <a:lnTo>
                  <a:pt x="421" y="523"/>
                </a:lnTo>
                <a:lnTo>
                  <a:pt x="432" y="528"/>
                </a:lnTo>
                <a:lnTo>
                  <a:pt x="448" y="533"/>
                </a:lnTo>
                <a:lnTo>
                  <a:pt x="458" y="544"/>
                </a:lnTo>
                <a:lnTo>
                  <a:pt x="469" y="544"/>
                </a:lnTo>
                <a:lnTo>
                  <a:pt x="480" y="549"/>
                </a:lnTo>
                <a:lnTo>
                  <a:pt x="496" y="555"/>
                </a:lnTo>
                <a:lnTo>
                  <a:pt x="544" y="549"/>
                </a:lnTo>
              </a:path>
            </a:pathLst>
          </a:custGeom>
          <a:solidFill>
            <a:schemeClr val="accent1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62479" name="Text Box 1042"/>
          <p:cNvSpPr txBox="1">
            <a:spLocks noChangeArrowheads="1"/>
          </p:cNvSpPr>
          <p:nvPr/>
        </p:nvSpPr>
        <p:spPr bwMode="auto">
          <a:xfrm>
            <a:off x="3946525" y="2413000"/>
            <a:ext cx="1250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b="1"/>
              <a:t>Fourier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b="1"/>
              <a:t>Transform</a:t>
            </a:r>
          </a:p>
        </p:txBody>
      </p:sp>
      <p:pic>
        <p:nvPicPr>
          <p:cNvPr id="62480" name="Picture 1043" descr="524px-Fourier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4249737"/>
            <a:ext cx="20002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2481" name="Object 10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37123"/>
              </p:ext>
            </p:extLst>
          </p:nvPr>
        </p:nvGraphicFramePr>
        <p:xfrm>
          <a:off x="4356100" y="5630862"/>
          <a:ext cx="23606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" name="Equation" r:id="rId5" imgW="1143000" imgH="330200" progId="Equation.3">
                  <p:embed/>
                </p:oleObj>
              </mc:Choice>
              <mc:Fallback>
                <p:oleObj name="Equation" r:id="rId5" imgW="1143000" imgH="330200" progId="Equation.3">
                  <p:embed/>
                  <p:pic>
                    <p:nvPicPr>
                      <p:cNvPr id="62481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630862"/>
                        <a:ext cx="2360613" cy="762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2" name="Object 10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270615"/>
              </p:ext>
            </p:extLst>
          </p:nvPr>
        </p:nvGraphicFramePr>
        <p:xfrm>
          <a:off x="4287838" y="4806950"/>
          <a:ext cx="26098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" name="Equation" r:id="rId7" imgW="1358310" imgH="393529" progId="Equation.3">
                  <p:embed/>
                </p:oleObj>
              </mc:Choice>
              <mc:Fallback>
                <p:oleObj name="Equation" r:id="rId7" imgW="1358310" imgH="393529" progId="Equation.3">
                  <p:embed/>
                  <p:pic>
                    <p:nvPicPr>
                      <p:cNvPr id="62482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7838" y="4806950"/>
                        <a:ext cx="2609850" cy="75247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3" name="Text Box 1046"/>
          <p:cNvSpPr txBox="1">
            <a:spLocks noChangeArrowheads="1"/>
          </p:cNvSpPr>
          <p:nvPr/>
        </p:nvSpPr>
        <p:spPr bwMode="auto">
          <a:xfrm>
            <a:off x="1004888" y="5018087"/>
            <a:ext cx="2774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i="1"/>
              <a:t>Signal as function of time</a:t>
            </a:r>
          </a:p>
        </p:txBody>
      </p:sp>
      <p:sp>
        <p:nvSpPr>
          <p:cNvPr id="62484" name="Text Box 1047"/>
          <p:cNvSpPr txBox="1">
            <a:spLocks noChangeArrowheads="1"/>
          </p:cNvSpPr>
          <p:nvPr/>
        </p:nvSpPr>
        <p:spPr bwMode="auto">
          <a:xfrm>
            <a:off x="752475" y="5824537"/>
            <a:ext cx="3338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i="1"/>
              <a:t>Signal as function of frequency</a:t>
            </a:r>
          </a:p>
        </p:txBody>
      </p:sp>
      <p:sp>
        <p:nvSpPr>
          <p:cNvPr id="62485" name="AutoShape 1048"/>
          <p:cNvSpPr>
            <a:spLocks noChangeArrowheads="1"/>
          </p:cNvSpPr>
          <p:nvPr/>
        </p:nvSpPr>
        <p:spPr bwMode="auto">
          <a:xfrm>
            <a:off x="4211638" y="3060700"/>
            <a:ext cx="720725" cy="431800"/>
          </a:xfrm>
          <a:prstGeom prst="leftRightArrow">
            <a:avLst>
              <a:gd name="adj1" fmla="val 50000"/>
              <a:gd name="adj2" fmla="val 33382"/>
            </a:avLst>
          </a:prstGeom>
          <a:solidFill>
            <a:srgbClr val="FF7C8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62486" name="Rectangle 1049"/>
          <p:cNvSpPr>
            <a:spLocks noChangeArrowheads="1"/>
          </p:cNvSpPr>
          <p:nvPr/>
        </p:nvSpPr>
        <p:spPr bwMode="auto">
          <a:xfrm>
            <a:off x="6875463" y="3962400"/>
            <a:ext cx="2254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/>
              <a:t>Joseph Fourier (1768-1830)</a:t>
            </a:r>
            <a:r>
              <a:rPr lang="en-US" altLang="it-IT" sz="1400"/>
              <a:t> </a:t>
            </a:r>
          </a:p>
        </p:txBody>
      </p:sp>
      <p:sp>
        <p:nvSpPr>
          <p:cNvPr id="62487" name="Text Box 1050"/>
          <p:cNvSpPr txBox="1">
            <a:spLocks noChangeArrowheads="1"/>
          </p:cNvSpPr>
          <p:nvPr/>
        </p:nvSpPr>
        <p:spPr bwMode="auto">
          <a:xfrm>
            <a:off x="3881438" y="3587750"/>
            <a:ext cx="1377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 i="1"/>
              <a:t>Equivalent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 i="1"/>
              <a:t>descriptions!</a:t>
            </a:r>
            <a:endParaRPr lang="en-US" altLang="it-IT" sz="1800" i="1"/>
          </a:p>
        </p:txBody>
      </p:sp>
      <p:sp>
        <p:nvSpPr>
          <p:cNvPr id="25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The Fourier transform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0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685800" y="1719263"/>
          <a:ext cx="3921125" cy="186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6" name="Chart" r:id="rId3" imgW="3610213" imgH="1714738" progId="Excel.Chart.8">
                  <p:embed/>
                </p:oleObj>
              </mc:Choice>
              <mc:Fallback>
                <p:oleObj name="Chart" r:id="rId3" imgW="3610213" imgH="1714738" progId="Excel.Chart.8">
                  <p:embed/>
                  <p:pic>
                    <p:nvPicPr>
                      <p:cNvPr id="1157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719263"/>
                        <a:ext cx="3921125" cy="186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18" name="Object 6"/>
          <p:cNvGraphicFramePr>
            <a:graphicFrameLocks noChangeAspect="1"/>
          </p:cNvGraphicFramePr>
          <p:nvPr/>
        </p:nvGraphicFramePr>
        <p:xfrm>
          <a:off x="685800" y="4235450"/>
          <a:ext cx="3921125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7" name="Chart" r:id="rId5" imgW="3610213" imgH="1714738" progId="Excel.Chart.8">
                  <p:embed/>
                </p:oleObj>
              </mc:Choice>
              <mc:Fallback>
                <p:oleObj name="Chart" r:id="rId5" imgW="3610213" imgH="1714738" progId="Excel.Chart.8">
                  <p:embed/>
                  <p:pic>
                    <p:nvPicPr>
                      <p:cNvPr id="1157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235450"/>
                        <a:ext cx="3921125" cy="186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2" name="Object 8"/>
          <p:cNvGraphicFramePr>
            <a:graphicFrameLocks noChangeAspect="1"/>
          </p:cNvGraphicFramePr>
          <p:nvPr/>
        </p:nvGraphicFramePr>
        <p:xfrm>
          <a:off x="4953000" y="2085975"/>
          <a:ext cx="38100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8" name="Chart" r:id="rId7" imgW="3619738" imgH="1724263" progId="Excel.Chart.8">
                  <p:embed/>
                </p:oleObj>
              </mc:Choice>
              <mc:Fallback>
                <p:oleObj name="Chart" r:id="rId7" imgW="3619738" imgH="1724263" progId="Excel.Chart.8">
                  <p:embed/>
                  <p:pic>
                    <p:nvPicPr>
                      <p:cNvPr id="634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085975"/>
                        <a:ext cx="3810000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3" name="Line 11"/>
          <p:cNvSpPr>
            <a:spLocks noChangeShapeType="1"/>
          </p:cNvSpPr>
          <p:nvPr/>
        </p:nvSpPr>
        <p:spPr bwMode="auto">
          <a:xfrm flipV="1">
            <a:off x="5524500" y="4067175"/>
            <a:ext cx="0" cy="1322388"/>
          </a:xfrm>
          <a:prstGeom prst="line">
            <a:avLst/>
          </a:prstGeom>
          <a:noFill/>
          <a:ln w="25400">
            <a:solidFill>
              <a:srgbClr val="FFCC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63494" name="Line 12"/>
          <p:cNvSpPr>
            <a:spLocks noChangeShapeType="1"/>
          </p:cNvSpPr>
          <p:nvPr/>
        </p:nvSpPr>
        <p:spPr bwMode="auto">
          <a:xfrm flipV="1">
            <a:off x="5524500" y="5389563"/>
            <a:ext cx="2989263" cy="0"/>
          </a:xfrm>
          <a:prstGeom prst="line">
            <a:avLst/>
          </a:prstGeom>
          <a:noFill/>
          <a:ln w="25400">
            <a:solidFill>
              <a:srgbClr val="FFCC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63495" name="Line 13"/>
          <p:cNvSpPr>
            <a:spLocks noChangeShapeType="1"/>
          </p:cNvSpPr>
          <p:nvPr/>
        </p:nvSpPr>
        <p:spPr bwMode="auto">
          <a:xfrm flipV="1">
            <a:off x="6165850" y="4232275"/>
            <a:ext cx="0" cy="1157288"/>
          </a:xfrm>
          <a:prstGeom prst="line">
            <a:avLst/>
          </a:prstGeom>
          <a:noFill/>
          <a:ln w="50800">
            <a:solidFill>
              <a:srgbClr val="00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63496" name="Line 14"/>
          <p:cNvSpPr>
            <a:spLocks noChangeShapeType="1"/>
          </p:cNvSpPr>
          <p:nvPr/>
        </p:nvSpPr>
        <p:spPr bwMode="auto">
          <a:xfrm flipV="1">
            <a:off x="7339013" y="4838700"/>
            <a:ext cx="0" cy="550863"/>
          </a:xfrm>
          <a:prstGeom prst="line">
            <a:avLst/>
          </a:prstGeom>
          <a:noFill/>
          <a:ln w="508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63497" name="Text Box 15"/>
          <p:cNvSpPr txBox="1">
            <a:spLocks noChangeArrowheads="1"/>
          </p:cNvSpPr>
          <p:nvPr/>
        </p:nvSpPr>
        <p:spPr bwMode="auto">
          <a:xfrm>
            <a:off x="5105400" y="39909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it-IT" sz="2400" b="1">
                <a:latin typeface="Arial" panose="020B0604020202020204" pitchFamily="34" charset="0"/>
              </a:rPr>
              <a:t>A </a:t>
            </a:r>
            <a:endParaRPr lang="en-US" altLang="it-IT" sz="2400" b="1">
              <a:latin typeface="Arial" panose="020B0604020202020204" pitchFamily="34" charset="0"/>
            </a:endParaRPr>
          </a:p>
        </p:txBody>
      </p:sp>
      <p:sp>
        <p:nvSpPr>
          <p:cNvPr id="63498" name="Text Box 16"/>
          <p:cNvSpPr txBox="1">
            <a:spLocks noChangeArrowheads="1"/>
          </p:cNvSpPr>
          <p:nvPr/>
        </p:nvSpPr>
        <p:spPr bwMode="auto">
          <a:xfrm>
            <a:off x="8140700" y="5334000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it-IT" sz="2400" b="1" i="1">
                <a:latin typeface="Arial" panose="020B0604020202020204" pitchFamily="34" charset="0"/>
              </a:rPr>
              <a:t>w</a:t>
            </a:r>
            <a:endParaRPr lang="en-US" altLang="it-IT" sz="2400" b="1" i="1">
              <a:latin typeface="Arial" panose="020B0604020202020204" pitchFamily="34" charset="0"/>
            </a:endParaRPr>
          </a:p>
        </p:txBody>
      </p:sp>
      <p:sp>
        <p:nvSpPr>
          <p:cNvPr id="63499" name="AutoShape 17"/>
          <p:cNvSpPr>
            <a:spLocks noChangeArrowheads="1"/>
          </p:cNvSpPr>
          <p:nvPr/>
        </p:nvSpPr>
        <p:spPr bwMode="auto">
          <a:xfrm>
            <a:off x="6500813" y="3683000"/>
            <a:ext cx="374650" cy="936625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graphicFrame>
        <p:nvGraphicFramePr>
          <p:cNvPr id="6350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049919"/>
              </p:ext>
            </p:extLst>
          </p:nvPr>
        </p:nvGraphicFramePr>
        <p:xfrm>
          <a:off x="339725" y="1276350"/>
          <a:ext cx="20986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9" name="Equation" r:id="rId9" imgW="1015559" imgH="253890" progId="Equation.3">
                  <p:embed/>
                </p:oleObj>
              </mc:Choice>
              <mc:Fallback>
                <p:oleObj name="Equation" r:id="rId9" imgW="1015559" imgH="253890" progId="Equation.3">
                  <p:embed/>
                  <p:pic>
                    <p:nvPicPr>
                      <p:cNvPr id="6350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" y="1276350"/>
                        <a:ext cx="2098675" cy="5524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871979"/>
              </p:ext>
            </p:extLst>
          </p:nvPr>
        </p:nvGraphicFramePr>
        <p:xfrm>
          <a:off x="2590800" y="1238250"/>
          <a:ext cx="21336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0" name="Equation" r:id="rId11" imgW="1129810" imgH="393529" progId="Equation.3">
                  <p:embed/>
                </p:oleObj>
              </mc:Choice>
              <mc:Fallback>
                <p:oleObj name="Equation" r:id="rId11" imgW="1129810" imgH="393529" progId="Equation.3">
                  <p:embed/>
                  <p:pic>
                    <p:nvPicPr>
                      <p:cNvPr id="6350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238250"/>
                        <a:ext cx="2133600" cy="5905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752130"/>
              </p:ext>
            </p:extLst>
          </p:nvPr>
        </p:nvGraphicFramePr>
        <p:xfrm>
          <a:off x="1524000" y="3810000"/>
          <a:ext cx="208438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1" name="Equation" r:id="rId13" imgW="990170" imgH="253890" progId="Equation.3">
                  <p:embed/>
                </p:oleObj>
              </mc:Choice>
              <mc:Fallback>
                <p:oleObj name="Equation" r:id="rId13" imgW="990170" imgH="253890" progId="Equation.3">
                  <p:embed/>
                  <p:pic>
                    <p:nvPicPr>
                      <p:cNvPr id="6350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810000"/>
                        <a:ext cx="2084388" cy="5349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3" name="Rectangle 23"/>
          <p:cNvSpPr>
            <a:spLocks noChangeArrowheads="1"/>
          </p:cNvSpPr>
          <p:nvPr/>
        </p:nvSpPr>
        <p:spPr bwMode="auto">
          <a:xfrm>
            <a:off x="5943600" y="536257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it-IT" sz="2000" b="1" i="1">
                <a:latin typeface="Arial" panose="020B0604020202020204" pitchFamily="34" charset="0"/>
              </a:rPr>
              <a:t>w</a:t>
            </a:r>
            <a:r>
              <a:rPr lang="en-GB" altLang="it-IT" sz="2000" b="1" i="1" baseline="-25000">
                <a:latin typeface="Arial" panose="020B0604020202020204" pitchFamily="34" charset="0"/>
              </a:rPr>
              <a:t>0</a:t>
            </a:r>
            <a:endParaRPr lang="en-US" altLang="it-IT" sz="2000" b="1" i="1" baseline="-25000">
              <a:latin typeface="Arial" panose="020B0604020202020204" pitchFamily="34" charset="0"/>
            </a:endParaRPr>
          </a:p>
        </p:txBody>
      </p:sp>
      <p:sp>
        <p:nvSpPr>
          <p:cNvPr id="63504" name="Rectangle 24"/>
          <p:cNvSpPr>
            <a:spLocks noChangeArrowheads="1"/>
          </p:cNvSpPr>
          <p:nvPr/>
        </p:nvSpPr>
        <p:spPr bwMode="auto">
          <a:xfrm>
            <a:off x="7010400" y="5362575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it-IT" sz="2000" b="1" i="1">
                <a:latin typeface="Arial" panose="020B0604020202020204" pitchFamily="34" charset="0"/>
              </a:rPr>
              <a:t>3w</a:t>
            </a:r>
            <a:r>
              <a:rPr lang="en-GB" altLang="it-IT" sz="2000" b="1" i="1" baseline="-25000">
                <a:latin typeface="Arial" panose="020B0604020202020204" pitchFamily="34" charset="0"/>
              </a:rPr>
              <a:t>0</a:t>
            </a:r>
            <a:endParaRPr lang="en-US" altLang="it-IT" sz="2000" b="1" i="1" baseline="-25000">
              <a:latin typeface="Arial" panose="020B0604020202020204" pitchFamily="34" charset="0"/>
            </a:endParaRPr>
          </a:p>
        </p:txBody>
      </p:sp>
      <p:graphicFrame>
        <p:nvGraphicFramePr>
          <p:cNvPr id="6350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057213"/>
              </p:ext>
            </p:extLst>
          </p:nvPr>
        </p:nvGraphicFramePr>
        <p:xfrm>
          <a:off x="5791200" y="1600200"/>
          <a:ext cx="208438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2" name="Equation" r:id="rId15" imgW="990170" imgH="253890" progId="Equation.3">
                  <p:embed/>
                </p:oleObj>
              </mc:Choice>
              <mc:Fallback>
                <p:oleObj name="Equation" r:id="rId15" imgW="990170" imgH="253890" progId="Equation.3">
                  <p:embed/>
                  <p:pic>
                    <p:nvPicPr>
                      <p:cNvPr id="6350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600200"/>
                        <a:ext cx="2084388" cy="5349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7" name="Text Box 27"/>
          <p:cNvSpPr txBox="1">
            <a:spLocks noChangeArrowheads="1"/>
          </p:cNvSpPr>
          <p:nvPr/>
        </p:nvSpPr>
        <p:spPr bwMode="auto">
          <a:xfrm>
            <a:off x="5562600" y="5734050"/>
            <a:ext cx="282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chemeClr val="bg1"/>
                </a:solidFill>
              </a:rPr>
              <a:t>Frequency space of signal S</a:t>
            </a:r>
            <a:r>
              <a:rPr lang="en-US" altLang="it-IT" sz="1800" baseline="-25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3508" name="Text Box 28"/>
          <p:cNvSpPr txBox="1">
            <a:spLocks noChangeArrowheads="1"/>
          </p:cNvSpPr>
          <p:nvPr/>
        </p:nvSpPr>
        <p:spPr bwMode="auto">
          <a:xfrm>
            <a:off x="1066800" y="6097588"/>
            <a:ext cx="694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dirty="0">
                <a:solidFill>
                  <a:schemeClr val="accent2"/>
                </a:solidFill>
              </a:rPr>
              <a:t>Fourier Transform: strength of signal at each frequency</a:t>
            </a:r>
            <a:endParaRPr lang="en-US" altLang="it-IT" sz="2400" baseline="-25000" dirty="0">
              <a:solidFill>
                <a:schemeClr val="accent2"/>
              </a:solidFill>
            </a:endParaRPr>
          </a:p>
        </p:txBody>
      </p:sp>
      <p:sp>
        <p:nvSpPr>
          <p:cNvPr id="22" name="Rettangolo 2"/>
          <p:cNvSpPr/>
          <p:nvPr/>
        </p:nvSpPr>
        <p:spPr>
          <a:xfrm>
            <a:off x="0" y="-9722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Fourier transform concepts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118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15717" grpId="0"/>
      <p:bldOleChart spid="1157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4" descr="x-y-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860675"/>
            <a:ext cx="3689350" cy="339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5" descr="mri-brainsl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716338"/>
            <a:ext cx="420370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6"/>
          <p:cNvSpPr>
            <a:spLocks noChangeArrowheads="1"/>
          </p:cNvSpPr>
          <p:nvPr/>
        </p:nvSpPr>
        <p:spPr bwMode="auto">
          <a:xfrm>
            <a:off x="7088" y="6185008"/>
            <a:ext cx="565853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 dirty="0"/>
              <a:t>Images: </a:t>
            </a:r>
            <a:r>
              <a:rPr lang="en-US" altLang="it-IT" sz="1200" dirty="0">
                <a:hlinkClick r:id="rId4"/>
              </a:rPr>
              <a:t>http://</a:t>
            </a:r>
            <a:r>
              <a:rPr lang="en-US" altLang="it-IT" sz="1200" dirty="0" smtClean="0">
                <a:hlinkClick r:id="rId4"/>
              </a:rPr>
              <a:t>www.magnet.fsu.edu/education/tutorials/magnetacademy/mri/page5.html</a:t>
            </a:r>
            <a:r>
              <a:rPr lang="en-US" altLang="it-IT" sz="1200" dirty="0" smtClean="0"/>
              <a:t> </a:t>
            </a:r>
            <a:endParaRPr lang="en-US" altLang="it-IT" sz="1200" dirty="0"/>
          </a:p>
        </p:txBody>
      </p:sp>
      <p:pic>
        <p:nvPicPr>
          <p:cNvPr id="6656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10" y="825663"/>
            <a:ext cx="554990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Magnetic field gradients in 3 dimensions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943600" y="1024259"/>
            <a:ext cx="25028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it-IT" b="1" i="1" dirty="0" smtClean="0"/>
              <a:t>Need three orthogonal </a:t>
            </a:r>
          </a:p>
          <a:p>
            <a:r>
              <a:rPr lang="en-US" altLang="it-IT" b="1" i="1" dirty="0" smtClean="0"/>
              <a:t>magnetic gradients</a:t>
            </a:r>
          </a:p>
          <a:p>
            <a:pPr marL="452438" indent="-179388">
              <a:buFont typeface="Arial" panose="020B0604020202020204" pitchFamily="34" charset="0"/>
              <a:buChar char="•"/>
            </a:pPr>
            <a:r>
              <a:rPr lang="en-US" i="1" dirty="0" smtClean="0"/>
              <a:t>Slice selection</a:t>
            </a:r>
          </a:p>
          <a:p>
            <a:pPr marL="452438" indent="-179388">
              <a:buFont typeface="Arial" panose="020B0604020202020204" pitchFamily="34" charset="0"/>
              <a:buChar char="•"/>
            </a:pPr>
            <a:r>
              <a:rPr lang="en-US" i="1" dirty="0" smtClean="0"/>
              <a:t>Phase encoding</a:t>
            </a:r>
          </a:p>
          <a:p>
            <a:pPr marL="452438" indent="-179388">
              <a:buFont typeface="Arial" panose="020B0604020202020204" pitchFamily="34" charset="0"/>
              <a:buChar char="•"/>
            </a:pPr>
            <a:r>
              <a:rPr lang="en-US" i="1" dirty="0" smtClean="0"/>
              <a:t>Frequency encoding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7138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1739900" y="1317625"/>
            <a:ext cx="1444625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/>
              <a:t>Magnetic field</a:t>
            </a: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3965575" y="1045650"/>
            <a:ext cx="1887537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/>
              <a:t>Tissue protons align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/>
              <a:t>with magnetic field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/>
              <a:t>(equilibrium state)</a:t>
            </a: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3144838" y="1504950"/>
            <a:ext cx="7588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4311650" y="1835150"/>
            <a:ext cx="1046163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/>
              <a:t>RF pulses</a:t>
            </a: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4191000" y="2362200"/>
            <a:ext cx="1400175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/>
              <a:t>Protons absorb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/>
              <a:t>RF energy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/>
              <a:t>(excited state)</a:t>
            </a: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4262438" y="3273425"/>
            <a:ext cx="1182687" cy="5905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/>
              <a:t>Relaxation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/>
              <a:t>processes</a:t>
            </a:r>
          </a:p>
        </p:txBody>
      </p: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3640138" y="3987800"/>
            <a:ext cx="2497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/>
              <a:t>Protons emit RF energy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/>
              <a:t>(return to equilibrium state) </a:t>
            </a:r>
          </a:p>
        </p:txBody>
      </p:sp>
      <p:sp>
        <p:nvSpPr>
          <p:cNvPr id="67594" name="Line 10"/>
          <p:cNvSpPr>
            <a:spLocks noChangeShapeType="1"/>
          </p:cNvSpPr>
          <p:nvPr/>
        </p:nvSpPr>
        <p:spPr bwMode="auto">
          <a:xfrm>
            <a:off x="4841875" y="3028950"/>
            <a:ext cx="1588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595" name="Line 11"/>
          <p:cNvSpPr>
            <a:spLocks noChangeShapeType="1"/>
          </p:cNvSpPr>
          <p:nvPr/>
        </p:nvSpPr>
        <p:spPr bwMode="auto">
          <a:xfrm>
            <a:off x="4841875" y="3790950"/>
            <a:ext cx="1588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596" name="Text Box 12"/>
          <p:cNvSpPr txBox="1">
            <a:spLocks noChangeArrowheads="1"/>
          </p:cNvSpPr>
          <p:nvPr/>
        </p:nvSpPr>
        <p:spPr bwMode="auto">
          <a:xfrm>
            <a:off x="4233863" y="4654550"/>
            <a:ext cx="1238250" cy="5905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/>
              <a:t>NMR signal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/>
              <a:t>detection</a:t>
            </a:r>
          </a:p>
        </p:txBody>
      </p:sp>
      <p:sp>
        <p:nvSpPr>
          <p:cNvPr id="67597" name="Line 13"/>
          <p:cNvSpPr>
            <a:spLocks noChangeShapeType="1"/>
          </p:cNvSpPr>
          <p:nvPr/>
        </p:nvSpPr>
        <p:spPr bwMode="auto">
          <a:xfrm>
            <a:off x="4841875" y="4476750"/>
            <a:ext cx="1588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598" name="Text Box 14"/>
          <p:cNvSpPr txBox="1">
            <a:spLocks noChangeArrowheads="1"/>
          </p:cNvSpPr>
          <p:nvPr/>
        </p:nvSpPr>
        <p:spPr bwMode="auto">
          <a:xfrm>
            <a:off x="2895600" y="2495550"/>
            <a:ext cx="1127125" cy="590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Relaxation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processes</a:t>
            </a:r>
          </a:p>
        </p:txBody>
      </p:sp>
      <p:grpSp>
        <p:nvGrpSpPr>
          <p:cNvPr id="67599" name="Group 15"/>
          <p:cNvGrpSpPr>
            <a:grpSpLocks/>
          </p:cNvGrpSpPr>
          <p:nvPr/>
        </p:nvGrpSpPr>
        <p:grpSpPr bwMode="auto">
          <a:xfrm>
            <a:off x="3530600" y="1657350"/>
            <a:ext cx="461963" cy="838200"/>
            <a:chOff x="1680" y="1584"/>
            <a:chExt cx="288" cy="432"/>
          </a:xfrm>
        </p:grpSpPr>
        <p:sp>
          <p:nvSpPr>
            <p:cNvPr id="67626" name="Line 16"/>
            <p:cNvSpPr>
              <a:spLocks noChangeShapeType="1"/>
            </p:cNvSpPr>
            <p:nvPr/>
          </p:nvSpPr>
          <p:spPr bwMode="auto">
            <a:xfrm>
              <a:off x="1680" y="158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627" name="Line 17"/>
            <p:cNvSpPr>
              <a:spLocks noChangeShapeType="1"/>
            </p:cNvSpPr>
            <p:nvPr/>
          </p:nvSpPr>
          <p:spPr bwMode="auto">
            <a:xfrm>
              <a:off x="1680" y="1584"/>
              <a:ext cx="0" cy="4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67600" name="Group 18"/>
          <p:cNvGrpSpPr>
            <a:grpSpLocks/>
          </p:cNvGrpSpPr>
          <p:nvPr/>
        </p:nvGrpSpPr>
        <p:grpSpPr bwMode="auto">
          <a:xfrm>
            <a:off x="3503613" y="3105150"/>
            <a:ext cx="461962" cy="2362200"/>
            <a:chOff x="1680" y="2400"/>
            <a:chExt cx="336" cy="672"/>
          </a:xfrm>
        </p:grpSpPr>
        <p:sp>
          <p:nvSpPr>
            <p:cNvPr id="67624" name="Line 19"/>
            <p:cNvSpPr>
              <a:spLocks noChangeShapeType="1"/>
            </p:cNvSpPr>
            <p:nvPr/>
          </p:nvSpPr>
          <p:spPr bwMode="auto">
            <a:xfrm flipV="1">
              <a:off x="1680" y="3072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625" name="Line 20"/>
            <p:cNvSpPr>
              <a:spLocks noChangeShapeType="1"/>
            </p:cNvSpPr>
            <p:nvPr/>
          </p:nvSpPr>
          <p:spPr bwMode="auto">
            <a:xfrm flipV="1">
              <a:off x="1680" y="2400"/>
              <a:ext cx="0" cy="6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67602" name="Text Box 22"/>
          <p:cNvSpPr txBox="1">
            <a:spLocks noChangeArrowheads="1"/>
          </p:cNvSpPr>
          <p:nvPr/>
        </p:nvSpPr>
        <p:spPr bwMode="auto">
          <a:xfrm>
            <a:off x="5613400" y="2509838"/>
            <a:ext cx="1547813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/>
              <a:t>Spatial encoding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/>
              <a:t>using magnetic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600"/>
              <a:t>field gradients</a:t>
            </a:r>
          </a:p>
        </p:txBody>
      </p:sp>
      <p:grpSp>
        <p:nvGrpSpPr>
          <p:cNvPr id="67603" name="Group 23"/>
          <p:cNvGrpSpPr>
            <a:grpSpLocks/>
          </p:cNvGrpSpPr>
          <p:nvPr/>
        </p:nvGrpSpPr>
        <p:grpSpPr bwMode="auto">
          <a:xfrm>
            <a:off x="5767388" y="3257550"/>
            <a:ext cx="463550" cy="2209800"/>
            <a:chOff x="3778" y="2112"/>
            <a:chExt cx="292" cy="576"/>
          </a:xfrm>
        </p:grpSpPr>
        <p:sp>
          <p:nvSpPr>
            <p:cNvPr id="67622" name="Line 24"/>
            <p:cNvSpPr>
              <a:spLocks noChangeShapeType="1"/>
            </p:cNvSpPr>
            <p:nvPr/>
          </p:nvSpPr>
          <p:spPr bwMode="auto">
            <a:xfrm flipH="1" flipV="1">
              <a:off x="3778" y="2688"/>
              <a:ext cx="2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7623" name="Line 25"/>
            <p:cNvSpPr>
              <a:spLocks noChangeShapeType="1"/>
            </p:cNvSpPr>
            <p:nvPr/>
          </p:nvSpPr>
          <p:spPr bwMode="auto">
            <a:xfrm flipH="1" flipV="1">
              <a:off x="4070" y="2112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67604" name="Line 26"/>
          <p:cNvSpPr>
            <a:spLocks noChangeShapeType="1"/>
          </p:cNvSpPr>
          <p:nvPr/>
        </p:nvSpPr>
        <p:spPr bwMode="auto">
          <a:xfrm flipH="1">
            <a:off x="5691188" y="1657350"/>
            <a:ext cx="539750" cy="1588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605" name="Line 27"/>
          <p:cNvSpPr>
            <a:spLocks noChangeShapeType="1"/>
          </p:cNvSpPr>
          <p:nvPr/>
        </p:nvSpPr>
        <p:spPr bwMode="auto">
          <a:xfrm flipH="1">
            <a:off x="6230938" y="1657350"/>
            <a:ext cx="1587" cy="762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4841875" y="5238750"/>
            <a:ext cx="1588" cy="228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607" name="Text Box 29"/>
          <p:cNvSpPr txBox="1">
            <a:spLocks noChangeArrowheads="1"/>
          </p:cNvSpPr>
          <p:nvPr/>
        </p:nvSpPr>
        <p:spPr bwMode="auto">
          <a:xfrm>
            <a:off x="159243" y="2150679"/>
            <a:ext cx="8048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Subject</a:t>
            </a:r>
          </a:p>
        </p:txBody>
      </p:sp>
      <p:sp>
        <p:nvSpPr>
          <p:cNvPr id="67608" name="Text Box 30"/>
          <p:cNvSpPr txBox="1">
            <a:spLocks noChangeArrowheads="1"/>
          </p:cNvSpPr>
          <p:nvPr/>
        </p:nvSpPr>
        <p:spPr bwMode="auto">
          <a:xfrm>
            <a:off x="901700" y="1733550"/>
            <a:ext cx="1612900" cy="3460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/>
              <a:t>Safety screening</a:t>
            </a:r>
          </a:p>
        </p:txBody>
      </p:sp>
      <p:sp>
        <p:nvSpPr>
          <p:cNvPr id="67609" name="Line 31"/>
          <p:cNvSpPr>
            <a:spLocks noChangeShapeType="1"/>
          </p:cNvSpPr>
          <p:nvPr/>
        </p:nvSpPr>
        <p:spPr bwMode="auto">
          <a:xfrm flipV="1">
            <a:off x="457200" y="1504950"/>
            <a:ext cx="1141413" cy="304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610" name="Text Box 32"/>
          <p:cNvSpPr txBox="1">
            <a:spLocks noChangeArrowheads="1"/>
          </p:cNvSpPr>
          <p:nvPr/>
        </p:nvSpPr>
        <p:spPr bwMode="auto">
          <a:xfrm rot="20405800">
            <a:off x="2902032" y="5848856"/>
            <a:ext cx="13490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RAW  DATA </a:t>
            </a:r>
            <a:endParaRPr lang="en-US" altLang="en-US" sz="1600" b="1" dirty="0" smtClean="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b="1" dirty="0" smtClean="0"/>
              <a:t>MATRIX</a:t>
            </a:r>
            <a:endParaRPr lang="en-US" altLang="en-US" sz="1600" dirty="0"/>
          </a:p>
        </p:txBody>
      </p:sp>
      <p:sp>
        <p:nvSpPr>
          <p:cNvPr id="67611" name="Text Box 33"/>
          <p:cNvSpPr txBox="1">
            <a:spLocks noChangeArrowheads="1"/>
          </p:cNvSpPr>
          <p:nvPr/>
        </p:nvSpPr>
        <p:spPr bwMode="auto">
          <a:xfrm>
            <a:off x="5318125" y="5768075"/>
            <a:ext cx="1638300" cy="3460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Fourier transform</a:t>
            </a:r>
          </a:p>
        </p:txBody>
      </p:sp>
      <p:sp>
        <p:nvSpPr>
          <p:cNvPr id="67612" name="Text Box 34"/>
          <p:cNvSpPr txBox="1">
            <a:spLocks noChangeArrowheads="1"/>
          </p:cNvSpPr>
          <p:nvPr/>
        </p:nvSpPr>
        <p:spPr bwMode="auto">
          <a:xfrm rot="20008859">
            <a:off x="8130337" y="5873129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/>
              <a:t>IMAGE</a:t>
            </a:r>
          </a:p>
        </p:txBody>
      </p:sp>
      <p:sp>
        <p:nvSpPr>
          <p:cNvPr id="67614" name="Line 36"/>
          <p:cNvSpPr>
            <a:spLocks noChangeShapeType="1"/>
          </p:cNvSpPr>
          <p:nvPr/>
        </p:nvSpPr>
        <p:spPr bwMode="auto">
          <a:xfrm>
            <a:off x="7772400" y="5918200"/>
            <a:ext cx="228600" cy="158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7615" name="Line 38"/>
          <p:cNvSpPr>
            <a:spLocks noChangeShapeType="1"/>
          </p:cNvSpPr>
          <p:nvPr/>
        </p:nvSpPr>
        <p:spPr bwMode="auto">
          <a:xfrm>
            <a:off x="4799013" y="2190750"/>
            <a:ext cx="1587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616" name="Line 39"/>
          <p:cNvSpPr>
            <a:spLocks noChangeShapeType="1"/>
          </p:cNvSpPr>
          <p:nvPr/>
        </p:nvSpPr>
        <p:spPr bwMode="auto">
          <a:xfrm>
            <a:off x="4875213" y="5695950"/>
            <a:ext cx="1587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617" name="Text Box 40"/>
          <p:cNvSpPr txBox="1">
            <a:spLocks noChangeArrowheads="1"/>
          </p:cNvSpPr>
          <p:nvPr/>
        </p:nvSpPr>
        <p:spPr bwMode="auto">
          <a:xfrm>
            <a:off x="4367213" y="5927738"/>
            <a:ext cx="863600" cy="420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 b="1" i="1"/>
              <a:t>S</a:t>
            </a:r>
            <a:r>
              <a:rPr lang="en-US" altLang="it-IT" sz="2000" b="1" i="1" baseline="-25000"/>
              <a:t>(t1,t2)</a:t>
            </a:r>
            <a:endParaRPr lang="en-US" altLang="it-IT" sz="2400" b="1" i="1" baseline="-25000"/>
          </a:p>
        </p:txBody>
      </p:sp>
      <p:sp>
        <p:nvSpPr>
          <p:cNvPr id="67618" name="Text Box 41"/>
          <p:cNvSpPr txBox="1">
            <a:spLocks noChangeArrowheads="1"/>
          </p:cNvSpPr>
          <p:nvPr/>
        </p:nvSpPr>
        <p:spPr bwMode="auto">
          <a:xfrm>
            <a:off x="7135111" y="5895635"/>
            <a:ext cx="906236" cy="420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 b="1" i="1"/>
              <a:t>S</a:t>
            </a:r>
            <a:r>
              <a:rPr lang="en-US" altLang="it-IT" sz="2000" b="1" i="1" baseline="-25000"/>
              <a:t>(x1,x2)</a:t>
            </a:r>
            <a:endParaRPr lang="en-US" altLang="it-IT" sz="2400" b="1" i="1" baseline="-25000"/>
          </a:p>
        </p:txBody>
      </p:sp>
      <p:graphicFrame>
        <p:nvGraphicFramePr>
          <p:cNvPr id="67619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027234"/>
              </p:ext>
            </p:extLst>
          </p:nvPr>
        </p:nvGraphicFramePr>
        <p:xfrm>
          <a:off x="7188200" y="1570038"/>
          <a:ext cx="10937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8" name="Equation" r:id="rId4" imgW="596900" imgH="228600" progId="Equation.3">
                  <p:embed/>
                </p:oleObj>
              </mc:Choice>
              <mc:Fallback>
                <p:oleObj name="Equation" r:id="rId4" imgW="596900" imgH="228600" progId="Equation.3">
                  <p:embed/>
                  <p:pic>
                    <p:nvPicPr>
                      <p:cNvPr id="67619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1570038"/>
                        <a:ext cx="1093788" cy="43497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20" name="Text Box 44"/>
          <p:cNvSpPr txBox="1">
            <a:spLocks noChangeArrowheads="1"/>
          </p:cNvSpPr>
          <p:nvPr/>
        </p:nvSpPr>
        <p:spPr bwMode="auto">
          <a:xfrm>
            <a:off x="6705600" y="1192213"/>
            <a:ext cx="20240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b="1" i="1"/>
              <a:t>Larmor Equation</a:t>
            </a:r>
          </a:p>
        </p:txBody>
      </p:sp>
      <p:sp>
        <p:nvSpPr>
          <p:cNvPr id="4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Overview of an MRI procedure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691188" y="6095194"/>
            <a:ext cx="711200" cy="22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9931887">
            <a:off x="499187" y="1466925"/>
            <a:ext cx="711200" cy="22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5" name="Group 4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 rot="5400000">
            <a:off x="4696782" y="5590218"/>
            <a:ext cx="252086" cy="1968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7601" name="Text Box 21"/>
          <p:cNvSpPr txBox="1">
            <a:spLocks noChangeArrowheads="1"/>
          </p:cNvSpPr>
          <p:nvPr/>
        </p:nvSpPr>
        <p:spPr bwMode="auto">
          <a:xfrm>
            <a:off x="4419600" y="5257800"/>
            <a:ext cx="841376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/>
              <a:t>Repeat </a:t>
            </a:r>
          </a:p>
        </p:txBody>
      </p:sp>
    </p:spTree>
    <p:extLst>
      <p:ext uri="{BB962C8B-B14F-4D97-AF65-F5344CB8AC3E}">
        <p14:creationId xmlns:p14="http://schemas.microsoft.com/office/powerpoint/2010/main" val="12535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1066800" y="1676400"/>
          <a:ext cx="70104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Slide" r:id="rId3" imgW="4572000" imgH="3429000" progId="PowerPoint.Slide.8">
                  <p:embed/>
                </p:oleObj>
              </mc:Choice>
              <mc:Fallback>
                <p:oleObj name="Slide" r:id="rId3" imgW="4572000" imgH="3429000" progId="PowerPoint.Slide.8">
                  <p:embed/>
                  <p:pic>
                    <p:nvPicPr>
                      <p:cNvPr id="696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457" t="27808" r="15601" b="21242"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70104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6" name="Text Box 5"/>
          <p:cNvSpPr txBox="1">
            <a:spLocks noChangeArrowheads="1"/>
          </p:cNvSpPr>
          <p:nvPr/>
        </p:nvSpPr>
        <p:spPr bwMode="auto">
          <a:xfrm>
            <a:off x="715963" y="5502275"/>
            <a:ext cx="42576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The signal we measure is in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spatial frequency space (</a:t>
            </a:r>
            <a:r>
              <a:rPr lang="en-US" altLang="it-IT" sz="2400" i="1"/>
              <a:t>k</a:t>
            </a:r>
            <a:r>
              <a:rPr lang="en-US" altLang="it-IT" sz="2400"/>
              <a:t>-space)</a:t>
            </a:r>
          </a:p>
        </p:txBody>
      </p:sp>
      <p:sp>
        <p:nvSpPr>
          <p:cNvPr id="69638" name="Rectangle 1"/>
          <p:cNvSpPr>
            <a:spLocks noChangeArrowheads="1"/>
          </p:cNvSpPr>
          <p:nvPr/>
        </p:nvSpPr>
        <p:spPr bwMode="auto">
          <a:xfrm>
            <a:off x="1239838" y="979488"/>
            <a:ext cx="6773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i="1">
                <a:solidFill>
                  <a:srgbClr val="C00000"/>
                </a:solidFill>
              </a:rPr>
              <a:t>A sequence of RF and gradient pulses which gives NMR signals</a:t>
            </a:r>
            <a:endParaRPr lang="it-IT" altLang="es-AR" sz="2000" i="1">
              <a:solidFill>
                <a:srgbClr val="C00000"/>
              </a:solidFill>
            </a:endParaRPr>
          </a:p>
        </p:txBody>
      </p:sp>
      <p:sp>
        <p:nvSpPr>
          <p:cNvPr id="7" name="Rettangolo 2"/>
          <p:cNvSpPr/>
          <p:nvPr/>
        </p:nvSpPr>
        <p:spPr>
          <a:xfrm>
            <a:off x="-10886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What is an NMR or MRI pulse sequence?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1520825"/>
            <a:ext cx="28892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520825"/>
            <a:ext cx="28892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ext Box 8"/>
          <p:cNvSpPr txBox="1">
            <a:spLocks noChangeArrowheads="1"/>
          </p:cNvSpPr>
          <p:nvPr/>
        </p:nvSpPr>
        <p:spPr bwMode="auto">
          <a:xfrm>
            <a:off x="611188" y="914400"/>
            <a:ext cx="340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400"/>
              <a:t>What we actually measure</a:t>
            </a:r>
            <a:endParaRPr lang="en-US" altLang="it-IT" sz="2400"/>
          </a:p>
        </p:txBody>
      </p:sp>
      <p:sp>
        <p:nvSpPr>
          <p:cNvPr id="70662" name="Line 9"/>
          <p:cNvSpPr>
            <a:spLocks noChangeShapeType="1"/>
          </p:cNvSpPr>
          <p:nvPr/>
        </p:nvSpPr>
        <p:spPr bwMode="auto">
          <a:xfrm>
            <a:off x="4110038" y="3217863"/>
            <a:ext cx="533400" cy="0"/>
          </a:xfrm>
          <a:prstGeom prst="line">
            <a:avLst/>
          </a:prstGeom>
          <a:noFill/>
          <a:ln w="5715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0663" name="Rectangle 10"/>
          <p:cNvSpPr>
            <a:spLocks noChangeArrowheads="1"/>
          </p:cNvSpPr>
          <p:nvPr/>
        </p:nvSpPr>
        <p:spPr bwMode="auto">
          <a:xfrm>
            <a:off x="3735388" y="2613025"/>
            <a:ext cx="11969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C00000"/>
                </a:solidFill>
              </a:rPr>
              <a:t>Fourier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C00000"/>
                </a:solidFill>
              </a:rPr>
              <a:t>Transform</a:t>
            </a:r>
          </a:p>
        </p:txBody>
      </p:sp>
      <p:sp>
        <p:nvSpPr>
          <p:cNvPr id="70664" name="Text Box 11"/>
          <p:cNvSpPr txBox="1">
            <a:spLocks noChangeArrowheads="1"/>
          </p:cNvSpPr>
          <p:nvPr/>
        </p:nvSpPr>
        <p:spPr bwMode="auto">
          <a:xfrm>
            <a:off x="5653088" y="914400"/>
            <a:ext cx="1943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400"/>
              <a:t>What we want</a:t>
            </a:r>
            <a:endParaRPr lang="en-US" altLang="it-IT" sz="2400"/>
          </a:p>
        </p:txBody>
      </p:sp>
      <p:sp>
        <p:nvSpPr>
          <p:cNvPr id="70665" name="Text Box 12"/>
          <p:cNvSpPr txBox="1">
            <a:spLocks noChangeArrowheads="1"/>
          </p:cNvSpPr>
          <p:nvPr/>
        </p:nvSpPr>
        <p:spPr bwMode="auto">
          <a:xfrm>
            <a:off x="1100138" y="4875213"/>
            <a:ext cx="2251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/>
              <a:t>Data in: K-space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C00000"/>
                </a:solidFill>
              </a:rPr>
              <a:t>(“signal space”)</a:t>
            </a:r>
          </a:p>
        </p:txBody>
      </p:sp>
      <p:sp>
        <p:nvSpPr>
          <p:cNvPr id="70666" name="Text Box 13"/>
          <p:cNvSpPr txBox="1">
            <a:spLocks noChangeArrowheads="1"/>
          </p:cNvSpPr>
          <p:nvPr/>
        </p:nvSpPr>
        <p:spPr bwMode="auto">
          <a:xfrm>
            <a:off x="4803775" y="4849813"/>
            <a:ext cx="33591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/>
              <a:t>Same data in image space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C00000"/>
                </a:solidFill>
              </a:rPr>
              <a:t>(frequency of signals)</a:t>
            </a:r>
          </a:p>
        </p:txBody>
      </p:sp>
      <p:sp>
        <p:nvSpPr>
          <p:cNvPr id="70668" name="Rectangle 1"/>
          <p:cNvSpPr>
            <a:spLocks noChangeArrowheads="1"/>
          </p:cNvSpPr>
          <p:nvPr/>
        </p:nvSpPr>
        <p:spPr bwMode="auto">
          <a:xfrm>
            <a:off x="1219200" y="5876925"/>
            <a:ext cx="7162800" cy="40005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it-IT" sz="2000" b="1" i="1" dirty="0">
                <a:solidFill>
                  <a:srgbClr val="C00000"/>
                </a:solidFill>
              </a:rPr>
              <a:t>The </a:t>
            </a:r>
            <a:r>
              <a:rPr lang="en-US" altLang="it-IT" sz="2000" b="1" i="1" u="sng" dirty="0">
                <a:solidFill>
                  <a:srgbClr val="C00000"/>
                </a:solidFill>
              </a:rPr>
              <a:t>spatial information</a:t>
            </a:r>
            <a:r>
              <a:rPr lang="en-US" altLang="it-IT" sz="2000" b="1" i="1" dirty="0">
                <a:solidFill>
                  <a:srgbClr val="C00000"/>
                </a:solidFill>
              </a:rPr>
              <a:t> is in the </a:t>
            </a:r>
            <a:r>
              <a:rPr lang="en-US" altLang="it-IT" sz="2000" b="1" i="1" u="sng" dirty="0">
                <a:solidFill>
                  <a:srgbClr val="C00000"/>
                </a:solidFill>
              </a:rPr>
              <a:t>frequency of the measured </a:t>
            </a:r>
            <a:r>
              <a:rPr lang="en-US" altLang="it-IT" sz="2000" b="1" i="1" u="sng" dirty="0" smtClean="0">
                <a:solidFill>
                  <a:srgbClr val="C00000"/>
                </a:solidFill>
              </a:rPr>
              <a:t>signal</a:t>
            </a:r>
            <a:endParaRPr lang="en-US" altLang="it-IT" sz="2000" b="1" i="1" dirty="0">
              <a:solidFill>
                <a:srgbClr val="C00000"/>
              </a:solidFill>
            </a:endParaRPr>
          </a:p>
        </p:txBody>
      </p:sp>
      <p:sp>
        <p:nvSpPr>
          <p:cNvPr id="1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Why are we talking about this?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9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52513"/>
            <a:ext cx="72866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92500" y="838200"/>
            <a:ext cx="5041900" cy="5686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Understanding k-space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14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2"/>
          <p:cNvSpPr/>
          <p:nvPr/>
        </p:nvSpPr>
        <p:spPr>
          <a:xfrm>
            <a:off x="0" y="-43655"/>
            <a:ext cx="9159922" cy="887411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The «magic» of MRI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C:\Users\jorge.jovicich\Documents\CIMEC\LNIF-MR-Photos\20051223_PF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3" t="15984" r="22527" b="17094"/>
          <a:stretch>
            <a:fillRect/>
          </a:stretch>
        </p:blipFill>
        <p:spPr bwMode="auto">
          <a:xfrm>
            <a:off x="648786" y="1833442"/>
            <a:ext cx="1636712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users.loni.ucla.edu/~narr/images/dti_tracts_fa_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"/>
          <a:stretch>
            <a:fillRect/>
          </a:stretch>
        </p:blipFill>
        <p:spPr bwMode="auto">
          <a:xfrm>
            <a:off x="5175901" y="3232900"/>
            <a:ext cx="1616075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s://www.spl.harvard.edu/publications/bitstream/viewbiglogo/1250/Goldman-BiolPsychiatry2008-fig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73"/>
          <a:stretch>
            <a:fillRect/>
          </a:stretch>
        </p:blipFill>
        <p:spPr bwMode="auto">
          <a:xfrm>
            <a:off x="5175901" y="1795148"/>
            <a:ext cx="1629815" cy="134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http://www.martinos.org/neurorecovery/images/fMRI_label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7294" r="47717" b="42332"/>
          <a:stretch>
            <a:fillRect/>
          </a:stretch>
        </p:blipFill>
        <p:spPr bwMode="auto">
          <a:xfrm>
            <a:off x="5185000" y="4744955"/>
            <a:ext cx="1644508" cy="119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://www.ncl.ac.uk/magres/assets/photos/NormalMR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070" y="4765427"/>
            <a:ext cx="182245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5572" y="1155266"/>
            <a:ext cx="1863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0000"/>
                </a:solidFill>
              </a:rPr>
              <a:t>One</a:t>
            </a:r>
            <a:r>
              <a:rPr lang="it-IT" dirty="0" smtClean="0"/>
              <a:t> non-invasive </a:t>
            </a:r>
          </a:p>
          <a:p>
            <a:pPr algn="ctr"/>
            <a:r>
              <a:rPr lang="it-IT" dirty="0" smtClean="0"/>
              <a:t>instrument</a:t>
            </a:r>
            <a:endParaRPr lang="es-AR" dirty="0"/>
          </a:p>
        </p:txBody>
      </p:sp>
      <p:sp>
        <p:nvSpPr>
          <p:cNvPr id="4" name="Rounded Rectangle 3"/>
          <p:cNvSpPr/>
          <p:nvPr/>
        </p:nvSpPr>
        <p:spPr>
          <a:xfrm>
            <a:off x="781341" y="5197467"/>
            <a:ext cx="1371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Pulse </a:t>
            </a:r>
          </a:p>
          <a:p>
            <a:pPr algn="ctr"/>
            <a:r>
              <a:rPr lang="it-IT" dirty="0" smtClean="0"/>
              <a:t>Sequences</a:t>
            </a:r>
            <a:endParaRPr lang="es-AR" dirty="0"/>
          </a:p>
        </p:txBody>
      </p:sp>
      <p:sp>
        <p:nvSpPr>
          <p:cNvPr id="18" name="Rounded Rectangle 17"/>
          <p:cNvSpPr/>
          <p:nvPr/>
        </p:nvSpPr>
        <p:spPr>
          <a:xfrm>
            <a:off x="3373907" y="3877995"/>
            <a:ext cx="1371600" cy="6096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Analyses</a:t>
            </a:r>
          </a:p>
          <a:p>
            <a:pPr algn="ctr"/>
            <a:r>
              <a:rPr lang="it-IT" dirty="0" smtClean="0"/>
              <a:t>Models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738947" y="4101237"/>
            <a:ext cx="502314" cy="22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Left-Right Arrow 11"/>
          <p:cNvSpPr/>
          <p:nvPr/>
        </p:nvSpPr>
        <p:spPr>
          <a:xfrm rot="16200000">
            <a:off x="108062" y="4178063"/>
            <a:ext cx="1550800" cy="274657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434" name="Picture 2" descr="https://www.researchgate.net/profile/Cheng-Yang_Hsieh/publication/5932343/figure/fig2/AS:637353106358274@1528968230220/A-MRI-showing-patent-functioning-and-a-flow-void-at-the-floor-of-the-third-ventricle_W640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8"/>
          <a:stretch/>
        </p:blipFill>
        <p:spPr bwMode="auto">
          <a:xfrm>
            <a:off x="7204881" y="1822167"/>
            <a:ext cx="1295400" cy="129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Risultati immagini per susceptibility brain mr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72" y="3222437"/>
            <a:ext cx="1317009" cy="14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499785" y="3760881"/>
            <a:ext cx="64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/>
              <a:t>Etc.</a:t>
            </a:r>
            <a:endParaRPr lang="es-AR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236191" y="914400"/>
            <a:ext cx="3269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0000"/>
                </a:solidFill>
              </a:rPr>
              <a:t>Quantification of multiple </a:t>
            </a:r>
          </a:p>
          <a:p>
            <a:pPr algn="ctr"/>
            <a:r>
              <a:rPr lang="it-IT" b="1" dirty="0" smtClean="0">
                <a:solidFill>
                  <a:srgbClr val="FF0000"/>
                </a:solidFill>
              </a:rPr>
              <a:t>tissue and physiology properties</a:t>
            </a:r>
            <a:endParaRPr lang="es-AR" dirty="0"/>
          </a:p>
        </p:txBody>
      </p:sp>
      <p:sp>
        <p:nvSpPr>
          <p:cNvPr id="20" name="Rounded Rectangle 19"/>
          <p:cNvSpPr/>
          <p:nvPr/>
        </p:nvSpPr>
        <p:spPr>
          <a:xfrm>
            <a:off x="228600" y="1066800"/>
            <a:ext cx="2438400" cy="503938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6" name="Picture 2" descr="http://www.wired.com/wp-content/uploads/2014/07/brain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6722" r="5535" b="10093"/>
          <a:stretch/>
        </p:blipFill>
        <p:spPr bwMode="auto">
          <a:xfrm>
            <a:off x="1020791" y="3790861"/>
            <a:ext cx="1162532" cy="89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81000" y="6125618"/>
            <a:ext cx="212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Quantum mechanics</a:t>
            </a:r>
            <a:endParaRPr lang="es-AR" dirty="0"/>
          </a:p>
        </p:txBody>
      </p:sp>
      <p:sp>
        <p:nvSpPr>
          <p:cNvPr id="22" name="TextBox 21"/>
          <p:cNvSpPr txBox="1"/>
          <p:nvPr/>
        </p:nvSpPr>
        <p:spPr>
          <a:xfrm rot="20344170">
            <a:off x="1627187" y="3233973"/>
            <a:ext cx="38721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000" b="1" i="1" dirty="0" smtClean="0"/>
              <a:t>Where do foundations come from?</a:t>
            </a:r>
            <a:endParaRPr lang="es-AR" sz="2000" b="1" i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8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19" grpId="0"/>
      <p:bldP spid="24" grpId="0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52513"/>
            <a:ext cx="72866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67400" y="838200"/>
            <a:ext cx="2667000" cy="5686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Understanding k-space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5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2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52513"/>
            <a:ext cx="72866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Understanding k-space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69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4437" y="974726"/>
            <a:ext cx="6715125" cy="19446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it-IT" altLang="it-IT" sz="2400" dirty="0" smtClean="0"/>
              <a:t>NMR experiment combining these three gradients:</a:t>
            </a:r>
          </a:p>
          <a:p>
            <a:pPr eaLnBrk="1" hangingPunct="1"/>
            <a:r>
              <a:rPr lang="it-IT" altLang="it-IT" sz="2400" dirty="0" smtClean="0"/>
              <a:t>Select a slice (RF excitation + Gslice)</a:t>
            </a:r>
          </a:p>
          <a:p>
            <a:pPr eaLnBrk="1" hangingPunct="1"/>
            <a:r>
              <a:rPr lang="it-IT" altLang="it-IT" sz="2400" dirty="0" smtClean="0"/>
              <a:t>Select a row (signal acquisition + Gread)</a:t>
            </a:r>
          </a:p>
          <a:p>
            <a:pPr eaLnBrk="1" hangingPunct="1"/>
            <a:r>
              <a:rPr lang="it-IT" altLang="it-IT" sz="2400" dirty="0" smtClean="0"/>
              <a:t>Select a column (Gphase before signal)</a:t>
            </a:r>
            <a:endParaRPr lang="en-US" altLang="it-IT" sz="2400" dirty="0" smtClean="0"/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1116013" y="2971800"/>
            <a:ext cx="7848600" cy="22098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76805" name="Line 5"/>
          <p:cNvSpPr>
            <a:spLocks noChangeShapeType="1"/>
          </p:cNvSpPr>
          <p:nvPr/>
        </p:nvSpPr>
        <p:spPr bwMode="auto">
          <a:xfrm flipV="1">
            <a:off x="2090738" y="32353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76806" name="Group 6"/>
          <p:cNvGrpSpPr>
            <a:grpSpLocks/>
          </p:cNvGrpSpPr>
          <p:nvPr/>
        </p:nvGrpSpPr>
        <p:grpSpPr bwMode="auto">
          <a:xfrm>
            <a:off x="1497013" y="3124200"/>
            <a:ext cx="488950" cy="457200"/>
            <a:chOff x="768" y="2640"/>
            <a:chExt cx="308" cy="288"/>
          </a:xfrm>
        </p:grpSpPr>
        <p:sp>
          <p:nvSpPr>
            <p:cNvPr id="76888" name="Text Box 7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89" name="Line 8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76807" name="Line 9"/>
          <p:cNvSpPr>
            <a:spLocks noChangeShapeType="1"/>
          </p:cNvSpPr>
          <p:nvPr/>
        </p:nvSpPr>
        <p:spPr bwMode="auto">
          <a:xfrm flipH="1">
            <a:off x="2090738" y="3568700"/>
            <a:ext cx="0" cy="98425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08" name="Line 10"/>
          <p:cNvSpPr>
            <a:spLocks noChangeShapeType="1"/>
          </p:cNvSpPr>
          <p:nvPr/>
        </p:nvSpPr>
        <p:spPr bwMode="auto">
          <a:xfrm flipV="1">
            <a:off x="3557588" y="3900488"/>
            <a:ext cx="723900" cy="625475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09" name="Line 11"/>
          <p:cNvSpPr>
            <a:spLocks noChangeShapeType="1"/>
          </p:cNvSpPr>
          <p:nvPr/>
        </p:nvSpPr>
        <p:spPr bwMode="auto">
          <a:xfrm flipV="1">
            <a:off x="3557588" y="32353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10" name="Line 12"/>
          <p:cNvSpPr>
            <a:spLocks noChangeShapeType="1"/>
          </p:cNvSpPr>
          <p:nvPr/>
        </p:nvSpPr>
        <p:spPr bwMode="auto">
          <a:xfrm flipV="1">
            <a:off x="5205413" y="32353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11" name="Oval 13"/>
          <p:cNvSpPr>
            <a:spLocks noChangeArrowheads="1"/>
          </p:cNvSpPr>
          <p:nvPr/>
        </p:nvSpPr>
        <p:spPr bwMode="auto">
          <a:xfrm>
            <a:off x="4479925" y="3789363"/>
            <a:ext cx="1450975" cy="2222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76812" name="Line 14"/>
          <p:cNvSpPr>
            <a:spLocks noChangeShapeType="1"/>
          </p:cNvSpPr>
          <p:nvPr/>
        </p:nvSpPr>
        <p:spPr bwMode="auto">
          <a:xfrm flipH="1" flipV="1">
            <a:off x="4479925" y="3900488"/>
            <a:ext cx="725488" cy="625475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13" name="Line 15"/>
          <p:cNvSpPr>
            <a:spLocks noChangeShapeType="1"/>
          </p:cNvSpPr>
          <p:nvPr/>
        </p:nvSpPr>
        <p:spPr bwMode="auto">
          <a:xfrm flipV="1">
            <a:off x="5205413" y="3900488"/>
            <a:ext cx="725487" cy="625475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14" name="Line 16"/>
          <p:cNvSpPr>
            <a:spLocks noChangeShapeType="1"/>
          </p:cNvSpPr>
          <p:nvPr/>
        </p:nvSpPr>
        <p:spPr bwMode="auto">
          <a:xfrm flipV="1">
            <a:off x="7197725" y="32353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15" name="Oval 17"/>
          <p:cNvSpPr>
            <a:spLocks noChangeArrowheads="1"/>
          </p:cNvSpPr>
          <p:nvPr/>
        </p:nvSpPr>
        <p:spPr bwMode="auto">
          <a:xfrm>
            <a:off x="6800850" y="3624263"/>
            <a:ext cx="792163" cy="1651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76816" name="Line 18"/>
          <p:cNvSpPr>
            <a:spLocks noChangeShapeType="1"/>
          </p:cNvSpPr>
          <p:nvPr/>
        </p:nvSpPr>
        <p:spPr bwMode="auto">
          <a:xfrm flipH="1" flipV="1">
            <a:off x="6800850" y="3733800"/>
            <a:ext cx="396875" cy="792163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17" name="Line 19"/>
          <p:cNvSpPr>
            <a:spLocks noChangeShapeType="1"/>
          </p:cNvSpPr>
          <p:nvPr/>
        </p:nvSpPr>
        <p:spPr bwMode="auto">
          <a:xfrm flipV="1">
            <a:off x="7197725" y="3733800"/>
            <a:ext cx="395288" cy="792163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76818" name="Group 20"/>
          <p:cNvGrpSpPr>
            <a:grpSpLocks/>
          </p:cNvGrpSpPr>
          <p:nvPr/>
        </p:nvGrpSpPr>
        <p:grpSpPr bwMode="auto">
          <a:xfrm>
            <a:off x="1497013" y="3657600"/>
            <a:ext cx="573087" cy="457200"/>
            <a:chOff x="768" y="2976"/>
            <a:chExt cx="361" cy="288"/>
          </a:xfrm>
        </p:grpSpPr>
        <p:sp>
          <p:nvSpPr>
            <p:cNvPr id="76886" name="Text Box 21"/>
            <p:cNvSpPr txBox="1">
              <a:spLocks noChangeArrowheads="1"/>
            </p:cNvSpPr>
            <p:nvPr/>
          </p:nvSpPr>
          <p:spPr bwMode="auto">
            <a:xfrm>
              <a:off x="768" y="2976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87" name="Line 22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76819" name="Line 23"/>
          <p:cNvSpPr>
            <a:spLocks noChangeShapeType="1"/>
          </p:cNvSpPr>
          <p:nvPr/>
        </p:nvSpPr>
        <p:spPr bwMode="auto">
          <a:xfrm flipV="1">
            <a:off x="8126413" y="3235325"/>
            <a:ext cx="0" cy="12763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20" name="Line 24"/>
          <p:cNvSpPr>
            <a:spLocks noChangeShapeType="1"/>
          </p:cNvSpPr>
          <p:nvPr/>
        </p:nvSpPr>
        <p:spPr bwMode="auto">
          <a:xfrm flipH="1">
            <a:off x="8126413" y="3568700"/>
            <a:ext cx="0" cy="98425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21" name="Line 25"/>
          <p:cNvSpPr>
            <a:spLocks noChangeShapeType="1"/>
          </p:cNvSpPr>
          <p:nvPr/>
        </p:nvSpPr>
        <p:spPr bwMode="auto">
          <a:xfrm>
            <a:off x="3325813" y="4800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6822" name="Text Box 26"/>
          <p:cNvSpPr txBox="1">
            <a:spLocks noChangeArrowheads="1"/>
          </p:cNvSpPr>
          <p:nvPr/>
        </p:nvSpPr>
        <p:spPr bwMode="auto">
          <a:xfrm>
            <a:off x="6526213" y="4470400"/>
            <a:ext cx="55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time</a:t>
            </a:r>
          </a:p>
        </p:txBody>
      </p:sp>
      <p:sp>
        <p:nvSpPr>
          <p:cNvPr id="76823" name="Text Box 27"/>
          <p:cNvSpPr txBox="1">
            <a:spLocks noChangeArrowheads="1"/>
          </p:cNvSpPr>
          <p:nvPr/>
        </p:nvSpPr>
        <p:spPr bwMode="auto">
          <a:xfrm>
            <a:off x="1497013" y="4845050"/>
            <a:ext cx="1179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Equilibrium</a:t>
            </a:r>
          </a:p>
        </p:txBody>
      </p:sp>
      <p:sp>
        <p:nvSpPr>
          <p:cNvPr id="76824" name="AutoShape 28"/>
          <p:cNvSpPr>
            <a:spLocks noChangeArrowheads="1"/>
          </p:cNvSpPr>
          <p:nvPr/>
        </p:nvSpPr>
        <p:spPr bwMode="auto">
          <a:xfrm>
            <a:off x="2563813" y="3124200"/>
            <a:ext cx="381000" cy="304800"/>
          </a:xfrm>
          <a:prstGeom prst="lightningBol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76825" name="Text Box 29"/>
          <p:cNvSpPr txBox="1">
            <a:spLocks noChangeArrowheads="1"/>
          </p:cNvSpPr>
          <p:nvPr/>
        </p:nvSpPr>
        <p:spPr bwMode="auto">
          <a:xfrm>
            <a:off x="2589213" y="3429000"/>
            <a:ext cx="431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RF</a:t>
            </a:r>
          </a:p>
        </p:txBody>
      </p:sp>
      <p:sp>
        <p:nvSpPr>
          <p:cNvPr id="76826" name="Text Box 30"/>
          <p:cNvSpPr txBox="1">
            <a:spLocks noChangeArrowheads="1"/>
          </p:cNvSpPr>
          <p:nvPr/>
        </p:nvSpPr>
        <p:spPr bwMode="auto">
          <a:xfrm>
            <a:off x="7516813" y="4768850"/>
            <a:ext cx="11795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" panose="02020603050405020304" pitchFamily="18" charset="0"/>
              </a:rPr>
              <a:t>Equilibrium</a:t>
            </a:r>
          </a:p>
        </p:txBody>
      </p:sp>
      <p:sp>
        <p:nvSpPr>
          <p:cNvPr id="76827" name="AutoShape 31"/>
          <p:cNvSpPr>
            <a:spLocks noChangeArrowheads="1"/>
          </p:cNvSpPr>
          <p:nvPr/>
        </p:nvSpPr>
        <p:spPr bwMode="auto">
          <a:xfrm rot="17103981">
            <a:off x="6183313" y="3086100"/>
            <a:ext cx="381000" cy="304800"/>
          </a:xfrm>
          <a:prstGeom prst="lightningBol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76828" name="Text Box 32"/>
          <p:cNvSpPr txBox="1">
            <a:spLocks noChangeArrowheads="1"/>
          </p:cNvSpPr>
          <p:nvPr/>
        </p:nvSpPr>
        <p:spPr bwMode="auto">
          <a:xfrm>
            <a:off x="5935663" y="3394075"/>
            <a:ext cx="10128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Times" panose="02020603050405020304" pitchFamily="18" charset="0"/>
              </a:rPr>
              <a:t>NMR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Times" panose="02020603050405020304" pitchFamily="18" charset="0"/>
              </a:rPr>
              <a:t>signal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en-US" sz="1400" b="1">
                <a:latin typeface="Times" panose="02020603050405020304" pitchFamily="18" charset="0"/>
              </a:rPr>
              <a:t>acquisition</a:t>
            </a:r>
            <a:endParaRPr lang="en-US" altLang="en-US" sz="1400" b="1">
              <a:latin typeface="Times" panose="02020603050405020304" pitchFamily="18" charset="0"/>
            </a:endParaRPr>
          </a:p>
        </p:txBody>
      </p:sp>
      <p:graphicFrame>
        <p:nvGraphicFramePr>
          <p:cNvPr id="7682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727948"/>
              </p:ext>
            </p:extLst>
          </p:nvPr>
        </p:nvGraphicFramePr>
        <p:xfrm>
          <a:off x="2284413" y="3709988"/>
          <a:ext cx="965200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" name="Equation" r:id="rId3" imgW="596900" imgH="228600" progId="Equation.3">
                  <p:embed/>
                </p:oleObj>
              </mc:Choice>
              <mc:Fallback>
                <p:oleObj name="Equation" r:id="rId3" imgW="596900" imgH="228600" progId="Equation.3">
                  <p:embed/>
                  <p:pic>
                    <p:nvPicPr>
                      <p:cNvPr id="7682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13" y="3709988"/>
                        <a:ext cx="965200" cy="436562"/>
                      </a:xfrm>
                      <a:prstGeom prst="rect">
                        <a:avLst/>
                      </a:prstGeom>
                      <a:solidFill>
                        <a:srgbClr val="0099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830" name="Group 34"/>
          <p:cNvGrpSpPr>
            <a:grpSpLocks/>
          </p:cNvGrpSpPr>
          <p:nvPr/>
        </p:nvGrpSpPr>
        <p:grpSpPr bwMode="auto">
          <a:xfrm>
            <a:off x="3598863" y="3124200"/>
            <a:ext cx="488950" cy="457200"/>
            <a:chOff x="768" y="2640"/>
            <a:chExt cx="308" cy="288"/>
          </a:xfrm>
        </p:grpSpPr>
        <p:sp>
          <p:nvSpPr>
            <p:cNvPr id="76884" name="Text Box 35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85" name="Line 36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76831" name="Group 37"/>
          <p:cNvGrpSpPr>
            <a:grpSpLocks/>
          </p:cNvGrpSpPr>
          <p:nvPr/>
        </p:nvGrpSpPr>
        <p:grpSpPr bwMode="auto">
          <a:xfrm>
            <a:off x="5230813" y="3124200"/>
            <a:ext cx="488950" cy="457200"/>
            <a:chOff x="768" y="2640"/>
            <a:chExt cx="308" cy="288"/>
          </a:xfrm>
        </p:grpSpPr>
        <p:sp>
          <p:nvSpPr>
            <p:cNvPr id="76882" name="Text Box 38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83" name="Line 39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76832" name="Group 40"/>
          <p:cNvGrpSpPr>
            <a:grpSpLocks/>
          </p:cNvGrpSpPr>
          <p:nvPr/>
        </p:nvGrpSpPr>
        <p:grpSpPr bwMode="auto">
          <a:xfrm>
            <a:off x="7256463" y="3124200"/>
            <a:ext cx="488950" cy="457200"/>
            <a:chOff x="768" y="2640"/>
            <a:chExt cx="308" cy="288"/>
          </a:xfrm>
        </p:grpSpPr>
        <p:sp>
          <p:nvSpPr>
            <p:cNvPr id="76880" name="Text Box 41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81" name="Line 42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76833" name="Group 43"/>
          <p:cNvGrpSpPr>
            <a:grpSpLocks/>
          </p:cNvGrpSpPr>
          <p:nvPr/>
        </p:nvGrpSpPr>
        <p:grpSpPr bwMode="auto">
          <a:xfrm>
            <a:off x="8170863" y="3124200"/>
            <a:ext cx="488950" cy="457200"/>
            <a:chOff x="768" y="2640"/>
            <a:chExt cx="308" cy="288"/>
          </a:xfrm>
        </p:grpSpPr>
        <p:sp>
          <p:nvSpPr>
            <p:cNvPr id="76878" name="Text Box 44"/>
            <p:cNvSpPr txBox="1">
              <a:spLocks noChangeArrowheads="1"/>
            </p:cNvSpPr>
            <p:nvPr/>
          </p:nvSpPr>
          <p:spPr bwMode="auto">
            <a:xfrm>
              <a:off x="768" y="26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Times" panose="02020603050405020304" pitchFamily="18" charset="0"/>
                </a:rPr>
                <a:t>B</a:t>
              </a:r>
              <a:r>
                <a:rPr lang="en-US" altLang="en-US" sz="2400" b="1" baseline="-25000">
                  <a:solidFill>
                    <a:schemeClr val="accent2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chemeClr val="accent2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79" name="Line 45"/>
            <p:cNvSpPr>
              <a:spLocks noChangeShapeType="1"/>
            </p:cNvSpPr>
            <p:nvPr/>
          </p:nvSpPr>
          <p:spPr bwMode="auto">
            <a:xfrm>
              <a:off x="846" y="2647"/>
              <a:ext cx="124" cy="0"/>
            </a:xfrm>
            <a:prstGeom prst="line">
              <a:avLst/>
            </a:prstGeom>
            <a:noFill/>
            <a:ln w="317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76834" name="Group 46"/>
          <p:cNvGrpSpPr>
            <a:grpSpLocks/>
          </p:cNvGrpSpPr>
          <p:nvPr/>
        </p:nvGrpSpPr>
        <p:grpSpPr bwMode="auto">
          <a:xfrm>
            <a:off x="8162925" y="3657600"/>
            <a:ext cx="573088" cy="457200"/>
            <a:chOff x="768" y="2976"/>
            <a:chExt cx="361" cy="288"/>
          </a:xfrm>
        </p:grpSpPr>
        <p:sp>
          <p:nvSpPr>
            <p:cNvPr id="76876" name="Text Box 47"/>
            <p:cNvSpPr txBox="1">
              <a:spLocks noChangeArrowheads="1"/>
            </p:cNvSpPr>
            <p:nvPr/>
          </p:nvSpPr>
          <p:spPr bwMode="auto">
            <a:xfrm>
              <a:off x="768" y="2976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0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77" name="Line 48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76835" name="Group 49"/>
          <p:cNvGrpSpPr>
            <a:grpSpLocks/>
          </p:cNvGrpSpPr>
          <p:nvPr/>
        </p:nvGrpSpPr>
        <p:grpSpPr bwMode="auto">
          <a:xfrm>
            <a:off x="5621338" y="4267200"/>
            <a:ext cx="676275" cy="457200"/>
            <a:chOff x="768" y="2976"/>
            <a:chExt cx="426" cy="247"/>
          </a:xfrm>
        </p:grpSpPr>
        <p:sp>
          <p:nvSpPr>
            <p:cNvPr id="76874" name="Text Box 50"/>
            <p:cNvSpPr txBox="1">
              <a:spLocks noChangeArrowheads="1"/>
            </p:cNvSpPr>
            <p:nvPr/>
          </p:nvSpPr>
          <p:spPr bwMode="auto">
            <a:xfrm>
              <a:off x="768" y="2976"/>
              <a:ext cx="426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(t)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75" name="Line 51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76836" name="Group 52"/>
          <p:cNvGrpSpPr>
            <a:grpSpLocks/>
          </p:cNvGrpSpPr>
          <p:nvPr/>
        </p:nvGrpSpPr>
        <p:grpSpPr bwMode="auto">
          <a:xfrm>
            <a:off x="3935413" y="4267200"/>
            <a:ext cx="676275" cy="457200"/>
            <a:chOff x="768" y="2976"/>
            <a:chExt cx="426" cy="247"/>
          </a:xfrm>
        </p:grpSpPr>
        <p:sp>
          <p:nvSpPr>
            <p:cNvPr id="76872" name="Text Box 53"/>
            <p:cNvSpPr txBox="1">
              <a:spLocks noChangeArrowheads="1"/>
            </p:cNvSpPr>
            <p:nvPr/>
          </p:nvSpPr>
          <p:spPr bwMode="auto">
            <a:xfrm>
              <a:off x="768" y="2976"/>
              <a:ext cx="426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(t)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73" name="Line 54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76837" name="Group 55"/>
          <p:cNvGrpSpPr>
            <a:grpSpLocks/>
          </p:cNvGrpSpPr>
          <p:nvPr/>
        </p:nvGrpSpPr>
        <p:grpSpPr bwMode="auto">
          <a:xfrm>
            <a:off x="7297738" y="4267200"/>
            <a:ext cx="676275" cy="457200"/>
            <a:chOff x="768" y="2976"/>
            <a:chExt cx="426" cy="247"/>
          </a:xfrm>
        </p:grpSpPr>
        <p:sp>
          <p:nvSpPr>
            <p:cNvPr id="76870" name="Text Box 56"/>
            <p:cNvSpPr txBox="1">
              <a:spLocks noChangeArrowheads="1"/>
            </p:cNvSpPr>
            <p:nvPr/>
          </p:nvSpPr>
          <p:spPr bwMode="auto">
            <a:xfrm>
              <a:off x="768" y="2976"/>
              <a:ext cx="426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990000"/>
                  </a:solidFill>
                  <a:latin typeface="Times" panose="02020603050405020304" pitchFamily="18" charset="0"/>
                </a:rPr>
                <a:t>M</a:t>
              </a:r>
              <a:r>
                <a:rPr lang="en-US" altLang="en-US" sz="2400" b="1" baseline="-25000">
                  <a:solidFill>
                    <a:srgbClr val="990000"/>
                  </a:solidFill>
                  <a:latin typeface="Times" panose="02020603050405020304" pitchFamily="18" charset="0"/>
                </a:rPr>
                <a:t>(t)</a:t>
              </a:r>
              <a:endParaRPr lang="en-US" altLang="en-US" sz="2400" b="1">
                <a:solidFill>
                  <a:srgbClr val="990000"/>
                </a:solidFill>
                <a:latin typeface="Times" panose="02020603050405020304" pitchFamily="18" charset="0"/>
              </a:endParaRPr>
            </a:p>
          </p:txBody>
        </p:sp>
        <p:sp>
          <p:nvSpPr>
            <p:cNvPr id="76871" name="Line 57"/>
            <p:cNvSpPr>
              <a:spLocks noChangeShapeType="1"/>
            </p:cNvSpPr>
            <p:nvPr/>
          </p:nvSpPr>
          <p:spPr bwMode="auto">
            <a:xfrm>
              <a:off x="846" y="2983"/>
              <a:ext cx="125" cy="0"/>
            </a:xfrm>
            <a:prstGeom prst="line">
              <a:avLst/>
            </a:prstGeom>
            <a:noFill/>
            <a:ln w="3175">
              <a:solidFill>
                <a:srgbClr val="99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76838" name="Text Box 58"/>
          <p:cNvSpPr txBox="1">
            <a:spLocks noChangeArrowheads="1"/>
          </p:cNvSpPr>
          <p:nvPr/>
        </p:nvSpPr>
        <p:spPr bwMode="auto">
          <a:xfrm>
            <a:off x="0" y="3548063"/>
            <a:ext cx="9810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7C80"/>
                </a:solidFill>
              </a:rPr>
              <a:t>For the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7C80"/>
                </a:solidFill>
              </a:rPr>
              <a:t>NMR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7C80"/>
                </a:solidFill>
              </a:rPr>
              <a:t>signal:</a:t>
            </a:r>
            <a:endParaRPr lang="en-US" altLang="it-IT" sz="2000">
              <a:solidFill>
                <a:srgbClr val="FF7C80"/>
              </a:solidFill>
            </a:endParaRPr>
          </a:p>
        </p:txBody>
      </p:sp>
      <p:sp>
        <p:nvSpPr>
          <p:cNvPr id="76839" name="Text Box 59"/>
          <p:cNvSpPr txBox="1">
            <a:spLocks noChangeArrowheads="1"/>
          </p:cNvSpPr>
          <p:nvPr/>
        </p:nvSpPr>
        <p:spPr bwMode="auto">
          <a:xfrm>
            <a:off x="0" y="5275263"/>
            <a:ext cx="1892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7C80"/>
                </a:solidFill>
              </a:rPr>
              <a:t>For spatial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7C80"/>
                </a:solidFill>
              </a:rPr>
              <a:t>encoding of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7C80"/>
                </a:solidFill>
              </a:rPr>
              <a:t>the NMR signal:</a:t>
            </a:r>
            <a:endParaRPr lang="en-US" altLang="it-IT" sz="2000">
              <a:solidFill>
                <a:srgbClr val="FF7C80"/>
              </a:solidFill>
            </a:endParaRPr>
          </a:p>
        </p:txBody>
      </p:sp>
      <p:sp>
        <p:nvSpPr>
          <p:cNvPr id="76840" name="Rectangle 60"/>
          <p:cNvSpPr>
            <a:spLocks noChangeArrowheads="1"/>
          </p:cNvSpPr>
          <p:nvPr/>
        </p:nvSpPr>
        <p:spPr bwMode="auto">
          <a:xfrm>
            <a:off x="2454275" y="5865813"/>
            <a:ext cx="83026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G</a:t>
            </a:r>
            <a:r>
              <a:rPr lang="en-US" altLang="it-IT" sz="2400" baseline="-25000">
                <a:latin typeface="Arial" panose="020B0604020202020204" pitchFamily="34" charset="0"/>
              </a:rPr>
              <a:t>slice</a:t>
            </a:r>
          </a:p>
        </p:txBody>
      </p:sp>
      <p:grpSp>
        <p:nvGrpSpPr>
          <p:cNvPr id="76841" name="Group 62"/>
          <p:cNvGrpSpPr>
            <a:grpSpLocks/>
          </p:cNvGrpSpPr>
          <p:nvPr/>
        </p:nvGrpSpPr>
        <p:grpSpPr bwMode="auto">
          <a:xfrm>
            <a:off x="2339975" y="5492750"/>
            <a:ext cx="792163" cy="287338"/>
            <a:chOff x="1443" y="1718"/>
            <a:chExt cx="797" cy="384"/>
          </a:xfrm>
        </p:grpSpPr>
        <p:sp>
          <p:nvSpPr>
            <p:cNvPr id="76865" name="Line 63"/>
            <p:cNvSpPr>
              <a:spLocks noChangeShapeType="1"/>
            </p:cNvSpPr>
            <p:nvPr/>
          </p:nvSpPr>
          <p:spPr bwMode="auto">
            <a:xfrm>
              <a:off x="1492" y="1723"/>
              <a:ext cx="4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66" name="Line 64"/>
            <p:cNvSpPr>
              <a:spLocks noChangeShapeType="1"/>
            </p:cNvSpPr>
            <p:nvPr/>
          </p:nvSpPr>
          <p:spPr bwMode="auto">
            <a:xfrm flipH="1" flipV="1">
              <a:off x="1955" y="1728"/>
              <a:ext cx="85" cy="3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67" name="Line 65"/>
            <p:cNvSpPr>
              <a:spLocks noChangeShapeType="1"/>
            </p:cNvSpPr>
            <p:nvPr/>
          </p:nvSpPr>
          <p:spPr bwMode="auto">
            <a:xfrm flipV="1">
              <a:off x="1443" y="1718"/>
              <a:ext cx="29" cy="1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68" name="Line 66"/>
            <p:cNvSpPr>
              <a:spLocks noChangeShapeType="1"/>
            </p:cNvSpPr>
            <p:nvPr/>
          </p:nvSpPr>
          <p:spPr bwMode="auto">
            <a:xfrm>
              <a:off x="2040" y="2102"/>
              <a:ext cx="1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69" name="Line 67"/>
            <p:cNvSpPr>
              <a:spLocks noChangeShapeType="1"/>
            </p:cNvSpPr>
            <p:nvPr/>
          </p:nvSpPr>
          <p:spPr bwMode="auto">
            <a:xfrm flipV="1">
              <a:off x="2211" y="1910"/>
              <a:ext cx="29" cy="1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6842" name="Line 68"/>
          <p:cNvSpPr>
            <a:spLocks noChangeShapeType="1"/>
          </p:cNvSpPr>
          <p:nvPr/>
        </p:nvSpPr>
        <p:spPr bwMode="auto">
          <a:xfrm flipV="1">
            <a:off x="4067175" y="5635625"/>
            <a:ext cx="936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grpSp>
        <p:nvGrpSpPr>
          <p:cNvPr id="76843" name="Group 78"/>
          <p:cNvGrpSpPr>
            <a:grpSpLocks/>
          </p:cNvGrpSpPr>
          <p:nvPr/>
        </p:nvGrpSpPr>
        <p:grpSpPr bwMode="auto">
          <a:xfrm>
            <a:off x="4356100" y="5327650"/>
            <a:ext cx="381000" cy="685800"/>
            <a:chOff x="2744" y="3508"/>
            <a:chExt cx="240" cy="432"/>
          </a:xfrm>
        </p:grpSpPr>
        <p:sp>
          <p:nvSpPr>
            <p:cNvPr id="76856" name="Rectangle 69" descr="Wide upward diagonal"/>
            <p:cNvSpPr>
              <a:spLocks noChangeArrowheads="1"/>
            </p:cNvSpPr>
            <p:nvPr/>
          </p:nvSpPr>
          <p:spPr bwMode="auto">
            <a:xfrm>
              <a:off x="2744" y="3508"/>
              <a:ext cx="240" cy="4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400" b="1"/>
            </a:p>
          </p:txBody>
        </p:sp>
        <p:sp>
          <p:nvSpPr>
            <p:cNvPr id="76857" name="Line 70"/>
            <p:cNvSpPr>
              <a:spLocks noChangeShapeType="1"/>
            </p:cNvSpPr>
            <p:nvPr/>
          </p:nvSpPr>
          <p:spPr bwMode="auto">
            <a:xfrm>
              <a:off x="2744" y="3700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58" name="Line 71"/>
            <p:cNvSpPr>
              <a:spLocks noChangeShapeType="1"/>
            </p:cNvSpPr>
            <p:nvPr/>
          </p:nvSpPr>
          <p:spPr bwMode="auto">
            <a:xfrm>
              <a:off x="2744" y="379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59" name="Line 72"/>
            <p:cNvSpPr>
              <a:spLocks noChangeShapeType="1"/>
            </p:cNvSpPr>
            <p:nvPr/>
          </p:nvSpPr>
          <p:spPr bwMode="auto">
            <a:xfrm>
              <a:off x="2744" y="3844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60" name="Line 73"/>
            <p:cNvSpPr>
              <a:spLocks noChangeShapeType="1"/>
            </p:cNvSpPr>
            <p:nvPr/>
          </p:nvSpPr>
          <p:spPr bwMode="auto">
            <a:xfrm>
              <a:off x="2744" y="3748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61" name="Line 74"/>
            <p:cNvSpPr>
              <a:spLocks noChangeShapeType="1"/>
            </p:cNvSpPr>
            <p:nvPr/>
          </p:nvSpPr>
          <p:spPr bwMode="auto">
            <a:xfrm>
              <a:off x="2744" y="3892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62" name="Line 75"/>
            <p:cNvSpPr>
              <a:spLocks noChangeShapeType="1"/>
            </p:cNvSpPr>
            <p:nvPr/>
          </p:nvSpPr>
          <p:spPr bwMode="auto">
            <a:xfrm>
              <a:off x="2744" y="3652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63" name="Line 76"/>
            <p:cNvSpPr>
              <a:spLocks noChangeShapeType="1"/>
            </p:cNvSpPr>
            <p:nvPr/>
          </p:nvSpPr>
          <p:spPr bwMode="auto">
            <a:xfrm>
              <a:off x="2744" y="3604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64" name="Line 77"/>
            <p:cNvSpPr>
              <a:spLocks noChangeShapeType="1"/>
            </p:cNvSpPr>
            <p:nvPr/>
          </p:nvSpPr>
          <p:spPr bwMode="auto">
            <a:xfrm>
              <a:off x="2744" y="355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6844" name="Line 79"/>
          <p:cNvSpPr>
            <a:spLocks noChangeShapeType="1"/>
          </p:cNvSpPr>
          <p:nvPr/>
        </p:nvSpPr>
        <p:spPr bwMode="auto">
          <a:xfrm flipV="1">
            <a:off x="2339975" y="5635625"/>
            <a:ext cx="936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45" name="Rectangle 80"/>
          <p:cNvSpPr>
            <a:spLocks noChangeArrowheads="1"/>
          </p:cNvSpPr>
          <p:nvPr/>
        </p:nvSpPr>
        <p:spPr bwMode="auto">
          <a:xfrm>
            <a:off x="4211638" y="5995988"/>
            <a:ext cx="97948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G</a:t>
            </a:r>
            <a:r>
              <a:rPr lang="en-US" altLang="it-IT" sz="2400" baseline="-25000">
                <a:latin typeface="Arial" panose="020B0604020202020204" pitchFamily="34" charset="0"/>
              </a:rPr>
              <a:t>phase</a:t>
            </a:r>
          </a:p>
        </p:txBody>
      </p:sp>
      <p:sp>
        <p:nvSpPr>
          <p:cNvPr id="76846" name="Rectangle 81"/>
          <p:cNvSpPr>
            <a:spLocks noChangeArrowheads="1"/>
          </p:cNvSpPr>
          <p:nvPr/>
        </p:nvSpPr>
        <p:spPr bwMode="auto">
          <a:xfrm>
            <a:off x="5940425" y="6010275"/>
            <a:ext cx="8318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400">
                <a:latin typeface="Arial" panose="020B0604020202020204" pitchFamily="34" charset="0"/>
              </a:rPr>
              <a:t>G</a:t>
            </a:r>
            <a:r>
              <a:rPr lang="en-US" altLang="it-IT" sz="2400" baseline="-25000">
                <a:latin typeface="Arial" panose="020B0604020202020204" pitchFamily="34" charset="0"/>
              </a:rPr>
              <a:t>read</a:t>
            </a:r>
          </a:p>
        </p:txBody>
      </p:sp>
      <p:grpSp>
        <p:nvGrpSpPr>
          <p:cNvPr id="76847" name="Group 82"/>
          <p:cNvGrpSpPr>
            <a:grpSpLocks/>
          </p:cNvGrpSpPr>
          <p:nvPr/>
        </p:nvGrpSpPr>
        <p:grpSpPr bwMode="auto">
          <a:xfrm rot="10800000" flipV="1">
            <a:off x="5826125" y="5419725"/>
            <a:ext cx="792163" cy="431800"/>
            <a:chOff x="1443" y="1718"/>
            <a:chExt cx="797" cy="384"/>
          </a:xfrm>
        </p:grpSpPr>
        <p:sp>
          <p:nvSpPr>
            <p:cNvPr id="76851" name="Line 83"/>
            <p:cNvSpPr>
              <a:spLocks noChangeShapeType="1"/>
            </p:cNvSpPr>
            <p:nvPr/>
          </p:nvSpPr>
          <p:spPr bwMode="auto">
            <a:xfrm>
              <a:off x="1492" y="1723"/>
              <a:ext cx="4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52" name="Line 84"/>
            <p:cNvSpPr>
              <a:spLocks noChangeShapeType="1"/>
            </p:cNvSpPr>
            <p:nvPr/>
          </p:nvSpPr>
          <p:spPr bwMode="auto">
            <a:xfrm flipH="1" flipV="1">
              <a:off x="1955" y="1728"/>
              <a:ext cx="85" cy="3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53" name="Line 85"/>
            <p:cNvSpPr>
              <a:spLocks noChangeShapeType="1"/>
            </p:cNvSpPr>
            <p:nvPr/>
          </p:nvSpPr>
          <p:spPr bwMode="auto">
            <a:xfrm flipV="1">
              <a:off x="1443" y="1718"/>
              <a:ext cx="29" cy="1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54" name="Line 86"/>
            <p:cNvSpPr>
              <a:spLocks noChangeShapeType="1"/>
            </p:cNvSpPr>
            <p:nvPr/>
          </p:nvSpPr>
          <p:spPr bwMode="auto">
            <a:xfrm>
              <a:off x="2040" y="2102"/>
              <a:ext cx="1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55" name="Line 87"/>
            <p:cNvSpPr>
              <a:spLocks noChangeShapeType="1"/>
            </p:cNvSpPr>
            <p:nvPr/>
          </p:nvSpPr>
          <p:spPr bwMode="auto">
            <a:xfrm flipV="1">
              <a:off x="2211" y="1910"/>
              <a:ext cx="29" cy="1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6848" name="Line 88"/>
          <p:cNvSpPr>
            <a:spLocks noChangeShapeType="1"/>
          </p:cNvSpPr>
          <p:nvPr/>
        </p:nvSpPr>
        <p:spPr bwMode="auto">
          <a:xfrm flipV="1">
            <a:off x="5795963" y="5635625"/>
            <a:ext cx="10810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49" name="Rectangle 89"/>
          <p:cNvSpPr>
            <a:spLocks noChangeArrowheads="1"/>
          </p:cNvSpPr>
          <p:nvPr/>
        </p:nvSpPr>
        <p:spPr bwMode="auto">
          <a:xfrm>
            <a:off x="2349500" y="4117975"/>
            <a:ext cx="923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it-IT" altLang="it-IT" sz="1400" b="1"/>
              <a:t>RF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it-IT" altLang="it-IT" sz="1400" b="1"/>
              <a:t>excitation</a:t>
            </a:r>
            <a:endParaRPr lang="en-US" altLang="it-IT" sz="1400" b="1"/>
          </a:p>
        </p:txBody>
      </p:sp>
      <p:sp>
        <p:nvSpPr>
          <p:cNvPr id="9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What is needed to obtain an MRI?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2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500063" y="1557338"/>
            <a:ext cx="8159750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800" b="1"/>
              <a:t>What is the source of the NMR signal?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800" b="1"/>
              <a:t>What do we need to measure an NMR signal?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800" b="1"/>
              <a:t>What are T1, T2 and T2* relaxation?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800" b="1"/>
              <a:t>How is spatial information encoded in the NMR?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800" b="1"/>
              <a:t>What is a pulse sequence?</a:t>
            </a:r>
          </a:p>
        </p:txBody>
      </p:sp>
      <p:sp>
        <p:nvSpPr>
          <p:cNvPr id="5" name="Rettangolo 2"/>
          <p:cNvSpPr/>
          <p:nvPr/>
        </p:nvSpPr>
        <p:spPr>
          <a:xfrm>
            <a:off x="7938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Summary of concepts introduced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5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5" y="2041998"/>
            <a:ext cx="2667532" cy="20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8"/>
          <p:cNvSpPr txBox="1">
            <a:spLocks noChangeArrowheads="1"/>
          </p:cNvSpPr>
          <p:nvPr/>
        </p:nvSpPr>
        <p:spPr bwMode="auto">
          <a:xfrm>
            <a:off x="-58050" y="1126832"/>
            <a:ext cx="3201323" cy="91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6BF69"/>
              </a:buClr>
              <a:buSzPct val="80000"/>
              <a:buFont typeface="Marlett" pitchFamily="2" charset="2"/>
              <a:buChar char="g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6BF69"/>
              </a:buClr>
              <a:buFont typeface="Marlett" pitchFamily="2" charset="2"/>
              <a:buChar char="p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6BF69"/>
              </a:buClr>
              <a:buSzPct val="50000"/>
              <a:buFont typeface="Marlett" pitchFamily="2" charset="2"/>
              <a:buChar char="g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6BF69"/>
              </a:buClr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Static </a:t>
            </a:r>
            <a:r>
              <a:rPr lang="en-US" altLang="it-IT" sz="1789" dirty="0" smtClean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magnet </a:t>
            </a:r>
            <a:r>
              <a:rPr lang="en-US" altLang="it-IT" sz="1789" dirty="0" smtClean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(always on)</a:t>
            </a:r>
            <a:endParaRPr lang="en-US" altLang="it-IT" sz="1789" dirty="0">
              <a:solidFill>
                <a:schemeClr val="accent2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(1.5T , 3T, 7T– 11.7 T)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Earth 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10</a:t>
            </a:r>
            <a:r>
              <a:rPr lang="en-US" altLang="it-IT" sz="1789" baseline="30000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-5 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CA" altLang="it-IT" sz="1789" dirty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174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97" y="4246721"/>
            <a:ext cx="1601371" cy="13969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Text Box 71"/>
          <p:cNvSpPr txBox="1">
            <a:spLocks noChangeArrowheads="1"/>
          </p:cNvSpPr>
          <p:nvPr/>
        </p:nvSpPr>
        <p:spPr bwMode="auto">
          <a:xfrm>
            <a:off x="837597" y="5846673"/>
            <a:ext cx="1417183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6BF69"/>
              </a:buClr>
              <a:buSzPct val="80000"/>
              <a:buFont typeface="Marlett" pitchFamily="2" charset="2"/>
              <a:buChar char="g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6BF69"/>
              </a:buClr>
              <a:buFont typeface="Marlett" pitchFamily="2" charset="2"/>
              <a:buChar char="p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6BF69"/>
              </a:buClr>
              <a:buSzPct val="50000"/>
              <a:buFont typeface="Marlett" pitchFamily="2" charset="2"/>
              <a:buChar char="g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6BF69"/>
              </a:buClr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146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Projectiles</a:t>
            </a:r>
            <a:endParaRPr lang="en-US" altLang="it-IT" sz="2146">
              <a:solidFill>
                <a:srgbClr val="C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6" name="Rettangolo 2"/>
          <p:cNvSpPr/>
          <p:nvPr/>
        </p:nvSpPr>
        <p:spPr>
          <a:xfrm>
            <a:off x="0" y="1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Risks &amp; Safety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7" name="Atemschutzflasch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64" y="1555055"/>
            <a:ext cx="5451476" cy="408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3429000" y="5857395"/>
            <a:ext cx="54739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es-AR" sz="1800" b="0" dirty="0">
                <a:solidFill>
                  <a:schemeClr val="tx1"/>
                </a:solidFill>
                <a:hlinkClick r:id="rId8"/>
              </a:rPr>
              <a:t>https://</a:t>
            </a:r>
            <a:r>
              <a:rPr lang="it-IT" altLang="es-AR" sz="1800" b="0" dirty="0" smtClean="0">
                <a:solidFill>
                  <a:schemeClr val="tx1"/>
                </a:solidFill>
                <a:hlinkClick r:id="rId8"/>
              </a:rPr>
              <a:t>www.dailymotion.com/video/x2y23p7</a:t>
            </a:r>
            <a:r>
              <a:rPr lang="it-IT" altLang="es-AR" sz="1800" b="0" dirty="0" smtClean="0">
                <a:solidFill>
                  <a:schemeClr val="tx1"/>
                </a:solidFill>
              </a:rPr>
              <a:t> </a:t>
            </a:r>
            <a:endParaRPr lang="it-IT" altLang="es-AR" sz="1800" b="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7173" grpId="0"/>
      <p:bldP spid="7175" grpId="0"/>
      <p:bldP spid="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7" y="1905766"/>
            <a:ext cx="2667532" cy="20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8"/>
          <p:cNvSpPr txBox="1">
            <a:spLocks noChangeArrowheads="1"/>
          </p:cNvSpPr>
          <p:nvPr/>
        </p:nvSpPr>
        <p:spPr bwMode="auto">
          <a:xfrm>
            <a:off x="70842" y="990600"/>
            <a:ext cx="3201323" cy="91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6BF69"/>
              </a:buClr>
              <a:buSzPct val="80000"/>
              <a:buFont typeface="Marlett" pitchFamily="2" charset="2"/>
              <a:buChar char="g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6BF69"/>
              </a:buClr>
              <a:buFont typeface="Marlett" pitchFamily="2" charset="2"/>
              <a:buChar char="p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6BF69"/>
              </a:buClr>
              <a:buSzPct val="50000"/>
              <a:buFont typeface="Marlett" pitchFamily="2" charset="2"/>
              <a:buChar char="g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6BF69"/>
              </a:buClr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Static </a:t>
            </a:r>
            <a:r>
              <a:rPr lang="en-US" altLang="it-IT" sz="1789" dirty="0" smtClean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magnet </a:t>
            </a:r>
            <a:r>
              <a:rPr lang="en-US" altLang="it-IT" sz="1789" dirty="0" smtClean="0">
                <a:solidFill>
                  <a:schemeClr val="accent2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(always on)</a:t>
            </a:r>
            <a:endParaRPr lang="en-US" altLang="it-IT" sz="1789" dirty="0">
              <a:solidFill>
                <a:schemeClr val="accent2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(1.5T , 3T, 7T– 11.7 T)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Earth 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10</a:t>
            </a:r>
            <a:r>
              <a:rPr lang="en-US" altLang="it-IT" sz="1789" baseline="30000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-5 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CA" altLang="it-IT" sz="1789" dirty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174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89" y="4110489"/>
            <a:ext cx="1601371" cy="13969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Text Box 71"/>
          <p:cNvSpPr txBox="1">
            <a:spLocks noChangeArrowheads="1"/>
          </p:cNvSpPr>
          <p:nvPr/>
        </p:nvSpPr>
        <p:spPr bwMode="auto">
          <a:xfrm>
            <a:off x="966489" y="5710441"/>
            <a:ext cx="1417183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6BF69"/>
              </a:buClr>
              <a:buSzPct val="80000"/>
              <a:buFont typeface="Marlett" pitchFamily="2" charset="2"/>
              <a:buChar char="g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6BF69"/>
              </a:buClr>
              <a:buFont typeface="Marlett" pitchFamily="2" charset="2"/>
              <a:buChar char="p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6BF69"/>
              </a:buClr>
              <a:buSzPct val="50000"/>
              <a:buFont typeface="Marlett" pitchFamily="2" charset="2"/>
              <a:buChar char="g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6BF69"/>
              </a:buClr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146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Projectiles</a:t>
            </a:r>
            <a:endParaRPr lang="en-US" altLang="it-IT" sz="2146">
              <a:solidFill>
                <a:srgbClr val="C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212" name="Text Box 10"/>
          <p:cNvSpPr txBox="1">
            <a:spLocks noChangeArrowheads="1"/>
          </p:cNvSpPr>
          <p:nvPr/>
        </p:nvSpPr>
        <p:spPr bwMode="auto">
          <a:xfrm>
            <a:off x="3024989" y="1107919"/>
            <a:ext cx="2666113" cy="64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6BF69"/>
              </a:buClr>
              <a:buSzPct val="80000"/>
              <a:buFont typeface="Marlett" pitchFamily="2" charset="2"/>
              <a:buChar char="g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6BF69"/>
              </a:buClr>
              <a:buFont typeface="Marlett" pitchFamily="2" charset="2"/>
              <a:buChar char="p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6BF69"/>
              </a:buClr>
              <a:buSzPct val="50000"/>
              <a:buFont typeface="Marlett" pitchFamily="2" charset="2"/>
              <a:buChar char="g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6BF69"/>
              </a:buClr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RF Coil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(8-64 channels)</a:t>
            </a:r>
            <a:endParaRPr lang="en-CA" altLang="it-IT" sz="1789" dirty="0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213" name="Picture 7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7" b="15102"/>
          <a:stretch>
            <a:fillRect/>
          </a:stretch>
        </p:blipFill>
        <p:spPr bwMode="auto">
          <a:xfrm>
            <a:off x="4167812" y="4310661"/>
            <a:ext cx="749578" cy="122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4" name="Text Box 76"/>
          <p:cNvSpPr txBox="1">
            <a:spLocks noChangeArrowheads="1"/>
          </p:cNvSpPr>
          <p:nvPr/>
        </p:nvSpPr>
        <p:spPr bwMode="auto">
          <a:xfrm>
            <a:off x="3862585" y="5673530"/>
            <a:ext cx="1117614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6BF69"/>
              </a:buClr>
              <a:buSzPct val="80000"/>
              <a:buFont typeface="Marlett" pitchFamily="2" charset="2"/>
              <a:buChar char="g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6BF69"/>
              </a:buClr>
              <a:buFont typeface="Marlett" pitchFamily="2" charset="2"/>
              <a:buChar char="p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6BF69"/>
              </a:buClr>
              <a:buSzPct val="50000"/>
              <a:buFont typeface="Marlett" pitchFamily="2" charset="2"/>
              <a:buChar char="g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6BF69"/>
              </a:buClr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146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Heating</a:t>
            </a:r>
            <a:endParaRPr lang="en-US" altLang="it-IT" sz="2146">
              <a:solidFill>
                <a:srgbClr val="C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215" name="Picture 2" descr="Image result for RF MRI 64 chann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2" r="7014"/>
          <a:stretch>
            <a:fillRect/>
          </a:stretch>
        </p:blipFill>
        <p:spPr bwMode="auto">
          <a:xfrm>
            <a:off x="3198186" y="1998043"/>
            <a:ext cx="2465942" cy="196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r="25581" b="6976"/>
          <a:stretch>
            <a:fillRect/>
          </a:stretch>
        </p:blipFill>
        <p:spPr bwMode="auto">
          <a:xfrm>
            <a:off x="5911149" y="1873113"/>
            <a:ext cx="2437548" cy="2086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Text Box 9"/>
          <p:cNvSpPr txBox="1">
            <a:spLocks noChangeArrowheads="1"/>
          </p:cNvSpPr>
          <p:nvPr/>
        </p:nvSpPr>
        <p:spPr bwMode="auto">
          <a:xfrm>
            <a:off x="5691102" y="1011382"/>
            <a:ext cx="2752712" cy="91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6BF69"/>
              </a:buClr>
              <a:buSzPct val="80000"/>
              <a:buFont typeface="Marlett" pitchFamily="2" charset="2"/>
              <a:buChar char="g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6BF69"/>
              </a:buClr>
              <a:buFont typeface="Marlett" pitchFamily="2" charset="2"/>
              <a:buChar char="p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6BF69"/>
              </a:buClr>
              <a:buSzPct val="50000"/>
              <a:buFont typeface="Marlett" pitchFamily="2" charset="2"/>
              <a:buChar char="g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6BF69"/>
              </a:buClr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Magnetic gradient coil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(40-100 mT/m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t-IT" sz="1789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</a:t>
            </a:r>
            <a:r>
              <a:rPr lang="en-US" altLang="it-IT" sz="1789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100 A in </a:t>
            </a:r>
            <a:r>
              <a:rPr lang="en-US" altLang="it-IT" sz="1789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</a:t>
            </a:r>
            <a:r>
              <a:rPr lang="en-US" altLang="it-IT" sz="1789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100 </a:t>
            </a:r>
            <a:r>
              <a:rPr lang="en-US" altLang="it-IT" sz="1789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s</a:t>
            </a:r>
            <a:r>
              <a:rPr lang="en-US" altLang="it-IT" sz="1789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n-CA" altLang="it-IT" sz="1789">
              <a:solidFill>
                <a:schemeClr val="tx1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7180" name="Group 70"/>
          <p:cNvGrpSpPr>
            <a:grpSpLocks/>
          </p:cNvGrpSpPr>
          <p:nvPr/>
        </p:nvGrpSpPr>
        <p:grpSpPr bwMode="auto">
          <a:xfrm>
            <a:off x="5794737" y="4719522"/>
            <a:ext cx="2742774" cy="789328"/>
            <a:chOff x="2033" y="1632"/>
            <a:chExt cx="3418" cy="748"/>
          </a:xfrm>
        </p:grpSpPr>
        <p:sp>
          <p:nvSpPr>
            <p:cNvPr id="5139" name="Freeform 13" descr="Kleines Konfetti"/>
            <p:cNvSpPr>
              <a:spLocks/>
            </p:cNvSpPr>
            <p:nvPr/>
          </p:nvSpPr>
          <p:spPr bwMode="auto">
            <a:xfrm>
              <a:off x="3068" y="1735"/>
              <a:ext cx="2383" cy="437"/>
            </a:xfrm>
            <a:custGeom>
              <a:avLst/>
              <a:gdLst>
                <a:gd name="T0" fmla="*/ 12 w 3144"/>
                <a:gd name="T1" fmla="*/ 29 h 533"/>
                <a:gd name="T2" fmla="*/ 31 w 3144"/>
                <a:gd name="T3" fmla="*/ 29 h 533"/>
                <a:gd name="T4" fmla="*/ 34 w 3144"/>
                <a:gd name="T5" fmla="*/ 33 h 533"/>
                <a:gd name="T6" fmla="*/ 37 w 3144"/>
                <a:gd name="T7" fmla="*/ 33 h 533"/>
                <a:gd name="T8" fmla="*/ 40 w 3144"/>
                <a:gd name="T9" fmla="*/ 29 h 533"/>
                <a:gd name="T10" fmla="*/ 64 w 3144"/>
                <a:gd name="T11" fmla="*/ 29 h 533"/>
                <a:gd name="T12" fmla="*/ 65 w 3144"/>
                <a:gd name="T13" fmla="*/ 21 h 533"/>
                <a:gd name="T14" fmla="*/ 65 w 3144"/>
                <a:gd name="T15" fmla="*/ 0 h 533"/>
                <a:gd name="T16" fmla="*/ 64 w 3144"/>
                <a:gd name="T17" fmla="*/ 0 h 533"/>
                <a:gd name="T18" fmla="*/ 63 w 3144"/>
                <a:gd name="T19" fmla="*/ 16 h 533"/>
                <a:gd name="T20" fmla="*/ 54 w 3144"/>
                <a:gd name="T21" fmla="*/ 13 h 533"/>
                <a:gd name="T22" fmla="*/ 42 w 3144"/>
                <a:gd name="T23" fmla="*/ 13 h 533"/>
                <a:gd name="T24" fmla="*/ 27 w 3144"/>
                <a:gd name="T25" fmla="*/ 4 h 533"/>
                <a:gd name="T26" fmla="*/ 20 w 3144"/>
                <a:gd name="T27" fmla="*/ 4 h 533"/>
                <a:gd name="T28" fmla="*/ 12 w 3144"/>
                <a:gd name="T29" fmla="*/ 13 h 533"/>
                <a:gd name="T30" fmla="*/ 11 w 3144"/>
                <a:gd name="T31" fmla="*/ 13 h 533"/>
                <a:gd name="T32" fmla="*/ 9 w 3144"/>
                <a:gd name="T33" fmla="*/ 7 h 533"/>
                <a:gd name="T34" fmla="*/ 8 w 3144"/>
                <a:gd name="T35" fmla="*/ 7 h 533"/>
                <a:gd name="T36" fmla="*/ 6 w 3144"/>
                <a:gd name="T37" fmla="*/ 8 h 533"/>
                <a:gd name="T38" fmla="*/ 6 w 3144"/>
                <a:gd name="T39" fmla="*/ 4 h 533"/>
                <a:gd name="T40" fmla="*/ 5 w 3144"/>
                <a:gd name="T41" fmla="*/ 8 h 533"/>
                <a:gd name="T42" fmla="*/ 2 w 3144"/>
                <a:gd name="T43" fmla="*/ 8 h 533"/>
                <a:gd name="T44" fmla="*/ 0 w 3144"/>
                <a:gd name="T45" fmla="*/ 21 h 533"/>
                <a:gd name="T46" fmla="*/ 0 w 3144"/>
                <a:gd name="T47" fmla="*/ 25 h 533"/>
                <a:gd name="T48" fmla="*/ 2 w 3144"/>
                <a:gd name="T49" fmla="*/ 33 h 533"/>
                <a:gd name="T50" fmla="*/ 5 w 3144"/>
                <a:gd name="T51" fmla="*/ 33 h 533"/>
                <a:gd name="T52" fmla="*/ 9 w 3144"/>
                <a:gd name="T53" fmla="*/ 29 h 533"/>
                <a:gd name="T54" fmla="*/ 12 w 3144"/>
                <a:gd name="T55" fmla="*/ 29 h 53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3144"/>
                <a:gd name="T85" fmla="*/ 0 h 533"/>
                <a:gd name="T86" fmla="*/ 3144 w 3144"/>
                <a:gd name="T87" fmla="*/ 533 h 53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3144" h="533">
                  <a:moveTo>
                    <a:pt x="599" y="466"/>
                  </a:moveTo>
                  <a:lnTo>
                    <a:pt x="1497" y="466"/>
                  </a:lnTo>
                  <a:lnTo>
                    <a:pt x="1646" y="532"/>
                  </a:lnTo>
                  <a:lnTo>
                    <a:pt x="1796" y="532"/>
                  </a:lnTo>
                  <a:lnTo>
                    <a:pt x="1946" y="466"/>
                  </a:lnTo>
                  <a:lnTo>
                    <a:pt x="3093" y="466"/>
                  </a:lnTo>
                  <a:lnTo>
                    <a:pt x="3143" y="333"/>
                  </a:lnTo>
                  <a:lnTo>
                    <a:pt x="3143" y="0"/>
                  </a:lnTo>
                  <a:lnTo>
                    <a:pt x="3093" y="0"/>
                  </a:lnTo>
                  <a:lnTo>
                    <a:pt x="3043" y="266"/>
                  </a:lnTo>
                  <a:lnTo>
                    <a:pt x="2594" y="200"/>
                  </a:lnTo>
                  <a:lnTo>
                    <a:pt x="2045" y="200"/>
                  </a:lnTo>
                  <a:lnTo>
                    <a:pt x="1297" y="67"/>
                  </a:lnTo>
                  <a:lnTo>
                    <a:pt x="948" y="67"/>
                  </a:lnTo>
                  <a:lnTo>
                    <a:pt x="599" y="200"/>
                  </a:lnTo>
                  <a:lnTo>
                    <a:pt x="499" y="200"/>
                  </a:lnTo>
                  <a:lnTo>
                    <a:pt x="457" y="111"/>
                  </a:lnTo>
                  <a:lnTo>
                    <a:pt x="399" y="111"/>
                  </a:lnTo>
                  <a:lnTo>
                    <a:pt x="299" y="133"/>
                  </a:lnTo>
                  <a:lnTo>
                    <a:pt x="299" y="67"/>
                  </a:lnTo>
                  <a:lnTo>
                    <a:pt x="200" y="133"/>
                  </a:lnTo>
                  <a:lnTo>
                    <a:pt x="100" y="133"/>
                  </a:lnTo>
                  <a:lnTo>
                    <a:pt x="0" y="333"/>
                  </a:lnTo>
                  <a:lnTo>
                    <a:pt x="0" y="399"/>
                  </a:lnTo>
                  <a:lnTo>
                    <a:pt x="100" y="532"/>
                  </a:lnTo>
                  <a:lnTo>
                    <a:pt x="249" y="532"/>
                  </a:lnTo>
                  <a:lnTo>
                    <a:pt x="449" y="466"/>
                  </a:lnTo>
                  <a:lnTo>
                    <a:pt x="599" y="466"/>
                  </a:lnTo>
                </a:path>
              </a:pathLst>
            </a:custGeom>
            <a:blipFill dpi="0" rotWithShape="0">
              <a:blip r:embed="rId9"/>
              <a:srcRect/>
              <a:tile tx="0" ty="0" sx="100000" sy="100000" flip="none" algn="tl"/>
            </a:blip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AR" sz="1610"/>
            </a:p>
          </p:txBody>
        </p:sp>
        <p:grpSp>
          <p:nvGrpSpPr>
            <p:cNvPr id="5140" name="Group 14"/>
            <p:cNvGrpSpPr>
              <a:grpSpLocks/>
            </p:cNvGrpSpPr>
            <p:nvPr/>
          </p:nvGrpSpPr>
          <p:grpSpPr bwMode="auto">
            <a:xfrm>
              <a:off x="3408" y="1632"/>
              <a:ext cx="1210" cy="742"/>
              <a:chOff x="2871" y="904"/>
              <a:chExt cx="1597" cy="1190"/>
            </a:xfrm>
          </p:grpSpPr>
          <p:sp>
            <p:nvSpPr>
              <p:cNvPr id="5156" name="Oval 15"/>
              <p:cNvSpPr>
                <a:spLocks noChangeArrowheads="1"/>
              </p:cNvSpPr>
              <p:nvPr/>
            </p:nvSpPr>
            <p:spPr bwMode="auto">
              <a:xfrm>
                <a:off x="2871" y="915"/>
                <a:ext cx="284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57" name="Oval 16"/>
              <p:cNvSpPr>
                <a:spLocks noChangeArrowheads="1"/>
              </p:cNvSpPr>
              <p:nvPr/>
            </p:nvSpPr>
            <p:spPr bwMode="auto">
              <a:xfrm>
                <a:off x="3016" y="915"/>
                <a:ext cx="284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58" name="Oval 17"/>
              <p:cNvSpPr>
                <a:spLocks noChangeArrowheads="1"/>
              </p:cNvSpPr>
              <p:nvPr/>
            </p:nvSpPr>
            <p:spPr bwMode="auto">
              <a:xfrm>
                <a:off x="3163" y="915"/>
                <a:ext cx="283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59" name="Oval 18"/>
              <p:cNvSpPr>
                <a:spLocks noChangeArrowheads="1"/>
              </p:cNvSpPr>
              <p:nvPr/>
            </p:nvSpPr>
            <p:spPr bwMode="auto">
              <a:xfrm>
                <a:off x="3308" y="915"/>
                <a:ext cx="285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60" name="Oval 19"/>
              <p:cNvSpPr>
                <a:spLocks noChangeArrowheads="1"/>
              </p:cNvSpPr>
              <p:nvPr/>
            </p:nvSpPr>
            <p:spPr bwMode="auto">
              <a:xfrm>
                <a:off x="3454" y="915"/>
                <a:ext cx="283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61" name="Oval 20"/>
              <p:cNvSpPr>
                <a:spLocks noChangeArrowheads="1"/>
              </p:cNvSpPr>
              <p:nvPr/>
            </p:nvSpPr>
            <p:spPr bwMode="auto">
              <a:xfrm>
                <a:off x="3601" y="915"/>
                <a:ext cx="283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62" name="Oval 21"/>
              <p:cNvSpPr>
                <a:spLocks noChangeArrowheads="1"/>
              </p:cNvSpPr>
              <p:nvPr/>
            </p:nvSpPr>
            <p:spPr bwMode="auto">
              <a:xfrm>
                <a:off x="3745" y="904"/>
                <a:ext cx="284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63" name="Oval 22"/>
              <p:cNvSpPr>
                <a:spLocks noChangeArrowheads="1"/>
              </p:cNvSpPr>
              <p:nvPr/>
            </p:nvSpPr>
            <p:spPr bwMode="auto">
              <a:xfrm>
                <a:off x="3892" y="915"/>
                <a:ext cx="283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64" name="Oval 23"/>
              <p:cNvSpPr>
                <a:spLocks noChangeArrowheads="1"/>
              </p:cNvSpPr>
              <p:nvPr/>
            </p:nvSpPr>
            <p:spPr bwMode="auto">
              <a:xfrm>
                <a:off x="4037" y="915"/>
                <a:ext cx="285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65" name="Oval 24"/>
              <p:cNvSpPr>
                <a:spLocks noChangeArrowheads="1"/>
              </p:cNvSpPr>
              <p:nvPr/>
            </p:nvSpPr>
            <p:spPr bwMode="auto">
              <a:xfrm>
                <a:off x="4183" y="904"/>
                <a:ext cx="285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41" name="Group 25"/>
            <p:cNvGrpSpPr>
              <a:grpSpLocks/>
            </p:cNvGrpSpPr>
            <p:nvPr/>
          </p:nvGrpSpPr>
          <p:grpSpPr bwMode="auto">
            <a:xfrm>
              <a:off x="2033" y="1639"/>
              <a:ext cx="1210" cy="741"/>
              <a:chOff x="1053" y="915"/>
              <a:chExt cx="1596" cy="1189"/>
            </a:xfrm>
          </p:grpSpPr>
          <p:sp>
            <p:nvSpPr>
              <p:cNvPr id="5146" name="Oval 26"/>
              <p:cNvSpPr>
                <a:spLocks noChangeArrowheads="1"/>
              </p:cNvSpPr>
              <p:nvPr/>
            </p:nvSpPr>
            <p:spPr bwMode="auto">
              <a:xfrm>
                <a:off x="1053" y="925"/>
                <a:ext cx="284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47" name="Oval 27"/>
              <p:cNvSpPr>
                <a:spLocks noChangeArrowheads="1"/>
              </p:cNvSpPr>
              <p:nvPr/>
            </p:nvSpPr>
            <p:spPr bwMode="auto">
              <a:xfrm>
                <a:off x="1198" y="925"/>
                <a:ext cx="284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48" name="Oval 28"/>
              <p:cNvSpPr>
                <a:spLocks noChangeArrowheads="1"/>
              </p:cNvSpPr>
              <p:nvPr/>
            </p:nvSpPr>
            <p:spPr bwMode="auto">
              <a:xfrm>
                <a:off x="1345" y="925"/>
                <a:ext cx="283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49" name="Oval 29"/>
              <p:cNvSpPr>
                <a:spLocks noChangeArrowheads="1"/>
              </p:cNvSpPr>
              <p:nvPr/>
            </p:nvSpPr>
            <p:spPr bwMode="auto">
              <a:xfrm>
                <a:off x="1490" y="925"/>
                <a:ext cx="285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50" name="Oval 30"/>
              <p:cNvSpPr>
                <a:spLocks noChangeArrowheads="1"/>
              </p:cNvSpPr>
              <p:nvPr/>
            </p:nvSpPr>
            <p:spPr bwMode="auto">
              <a:xfrm>
                <a:off x="1636" y="925"/>
                <a:ext cx="283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51" name="Oval 31"/>
              <p:cNvSpPr>
                <a:spLocks noChangeArrowheads="1"/>
              </p:cNvSpPr>
              <p:nvPr/>
            </p:nvSpPr>
            <p:spPr bwMode="auto">
              <a:xfrm>
                <a:off x="1783" y="925"/>
                <a:ext cx="283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52" name="Oval 32"/>
              <p:cNvSpPr>
                <a:spLocks noChangeArrowheads="1"/>
              </p:cNvSpPr>
              <p:nvPr/>
            </p:nvSpPr>
            <p:spPr bwMode="auto">
              <a:xfrm>
                <a:off x="1927" y="915"/>
                <a:ext cx="284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53" name="Oval 33"/>
              <p:cNvSpPr>
                <a:spLocks noChangeArrowheads="1"/>
              </p:cNvSpPr>
              <p:nvPr/>
            </p:nvSpPr>
            <p:spPr bwMode="auto">
              <a:xfrm>
                <a:off x="2074" y="925"/>
                <a:ext cx="283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54" name="Oval 34"/>
              <p:cNvSpPr>
                <a:spLocks noChangeArrowheads="1"/>
              </p:cNvSpPr>
              <p:nvPr/>
            </p:nvSpPr>
            <p:spPr bwMode="auto">
              <a:xfrm>
                <a:off x="2219" y="925"/>
                <a:ext cx="285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55" name="Oval 35"/>
              <p:cNvSpPr>
                <a:spLocks noChangeArrowheads="1"/>
              </p:cNvSpPr>
              <p:nvPr/>
            </p:nvSpPr>
            <p:spPr bwMode="auto">
              <a:xfrm>
                <a:off x="2365" y="915"/>
                <a:ext cx="284" cy="117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F6BF69"/>
                  </a:buClr>
                  <a:buSzPct val="80000"/>
                  <a:buFont typeface="Marlett" pitchFamily="2" charset="2"/>
                  <a:buChar char="g"/>
                  <a:defRPr sz="2800" b="1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6BF69"/>
                  </a:buClr>
                  <a:buFont typeface="Marlett" pitchFamily="2" charset="2"/>
                  <a:buChar char="p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6BF69"/>
                  </a:buClr>
                  <a:buSzPct val="50000"/>
                  <a:buFont typeface="Marlett" pitchFamily="2" charset="2"/>
                  <a:buChar char="g"/>
                  <a:defRPr sz="24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6BF69"/>
                  </a:buClr>
                  <a:buChar char="–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6BF69"/>
                  </a:buClr>
                  <a:buChar char="»"/>
                  <a:defRPr sz="2000">
                    <a:solidFill>
                      <a:srgbClr val="FFFFFF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it-IT" altLang="it-IT" sz="2146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42" name="AutoShape 37"/>
            <p:cNvSpPr>
              <a:spLocks noChangeArrowheads="1"/>
            </p:cNvSpPr>
            <p:nvPr/>
          </p:nvSpPr>
          <p:spPr bwMode="auto">
            <a:xfrm rot="16200000" flipH="1">
              <a:off x="3357" y="1910"/>
              <a:ext cx="103" cy="103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6BF69"/>
                </a:buClr>
                <a:buSzPct val="80000"/>
                <a:buFont typeface="Marlett" pitchFamily="2" charset="2"/>
                <a:buChar char="g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6BF69"/>
                </a:buClr>
                <a:buFont typeface="Marlett" pitchFamily="2" charset="2"/>
                <a:buChar char="p"/>
                <a:defRPr sz="2400">
                  <a:solidFill>
                    <a:srgbClr val="FFFF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6BF69"/>
                </a:buClr>
                <a:buSzPct val="50000"/>
                <a:buFont typeface="Marlett" pitchFamily="2" charset="2"/>
                <a:buChar char="g"/>
                <a:defRPr sz="2400">
                  <a:solidFill>
                    <a:srgbClr val="FFFF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6BF69"/>
                </a:buClr>
                <a:buChar char="–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2146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143" name="Oval 39"/>
            <p:cNvSpPr>
              <a:spLocks noChangeArrowheads="1"/>
            </p:cNvSpPr>
            <p:nvPr/>
          </p:nvSpPr>
          <p:spPr bwMode="auto">
            <a:xfrm>
              <a:off x="4075" y="2038"/>
              <a:ext cx="258" cy="2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6BF69"/>
                </a:buClr>
                <a:buSzPct val="80000"/>
                <a:buFont typeface="Marlett" pitchFamily="2" charset="2"/>
                <a:buChar char="g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6BF69"/>
                </a:buClr>
                <a:buFont typeface="Marlett" pitchFamily="2" charset="2"/>
                <a:buChar char="p"/>
                <a:defRPr sz="2400">
                  <a:solidFill>
                    <a:srgbClr val="FFFF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6BF69"/>
                </a:buClr>
                <a:buSzPct val="50000"/>
                <a:buFont typeface="Marlett" pitchFamily="2" charset="2"/>
                <a:buChar char="g"/>
                <a:defRPr sz="2400">
                  <a:solidFill>
                    <a:srgbClr val="FFFF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6BF69"/>
                </a:buClr>
                <a:buChar char="–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2146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144" name="Freeform 40"/>
            <p:cNvSpPr>
              <a:spLocks/>
            </p:cNvSpPr>
            <p:nvPr/>
          </p:nvSpPr>
          <p:spPr bwMode="auto">
            <a:xfrm>
              <a:off x="3809" y="2134"/>
              <a:ext cx="137" cy="0"/>
            </a:xfrm>
            <a:custGeom>
              <a:avLst/>
              <a:gdLst>
                <a:gd name="T0" fmla="*/ 0 w 181"/>
                <a:gd name="T1" fmla="*/ 0 h 1"/>
                <a:gd name="T2" fmla="*/ 2 w 181"/>
                <a:gd name="T3" fmla="*/ 0 h 1"/>
                <a:gd name="T4" fmla="*/ 2 w 181"/>
                <a:gd name="T5" fmla="*/ 0 h 1"/>
                <a:gd name="T6" fmla="*/ 2 w 181"/>
                <a:gd name="T7" fmla="*/ 0 h 1"/>
                <a:gd name="T8" fmla="*/ 3 w 181"/>
                <a:gd name="T9" fmla="*/ 0 h 1"/>
                <a:gd name="T10" fmla="*/ 4 w 181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"/>
                <a:gd name="T19" fmla="*/ 0 h 1"/>
                <a:gd name="T20" fmla="*/ 181 w 181"/>
                <a:gd name="T21" fmla="*/ 0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" h="1">
                  <a:moveTo>
                    <a:pt x="0" y="0"/>
                  </a:moveTo>
                  <a:lnTo>
                    <a:pt x="36" y="0"/>
                  </a:lnTo>
                  <a:lnTo>
                    <a:pt x="72" y="0"/>
                  </a:lnTo>
                  <a:lnTo>
                    <a:pt x="108" y="0"/>
                  </a:lnTo>
                  <a:lnTo>
                    <a:pt x="144" y="0"/>
                  </a:lnTo>
                  <a:lnTo>
                    <a:pt x="180" y="0"/>
                  </a:lnTo>
                </a:path>
              </a:pathLst>
            </a:custGeom>
            <a:noFill/>
            <a:ln w="762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AR" sz="1610"/>
            </a:p>
          </p:txBody>
        </p:sp>
        <p:sp>
          <p:nvSpPr>
            <p:cNvPr id="5145" name="Oval 41"/>
            <p:cNvSpPr>
              <a:spLocks noChangeArrowheads="1"/>
            </p:cNvSpPr>
            <p:nvPr/>
          </p:nvSpPr>
          <p:spPr bwMode="auto">
            <a:xfrm>
              <a:off x="3724" y="2042"/>
              <a:ext cx="278" cy="19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6BF69"/>
                </a:buClr>
                <a:buSzPct val="80000"/>
                <a:buFont typeface="Marlett" pitchFamily="2" charset="2"/>
                <a:buChar char="g"/>
                <a:defRPr sz="2800" b="1">
                  <a:solidFill>
                    <a:srgbClr val="FFFFFF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6BF69"/>
                </a:buClr>
                <a:buFont typeface="Marlett" pitchFamily="2" charset="2"/>
                <a:buChar char="p"/>
                <a:defRPr sz="2400">
                  <a:solidFill>
                    <a:srgbClr val="FFFFF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6BF69"/>
                </a:buClr>
                <a:buSzPct val="50000"/>
                <a:buFont typeface="Marlett" pitchFamily="2" charset="2"/>
                <a:buChar char="g"/>
                <a:defRPr sz="2400">
                  <a:solidFill>
                    <a:srgbClr val="FFFFF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6BF69"/>
                </a:buClr>
                <a:buChar char="–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6BF69"/>
                </a:buClr>
                <a:buChar char="»"/>
                <a:defRPr sz="2000">
                  <a:solidFill>
                    <a:srgbClr val="FFFF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t-IT" altLang="it-IT" sz="2146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181" name="Text Box 72"/>
          <p:cNvSpPr txBox="1">
            <a:spLocks noChangeArrowheads="1"/>
          </p:cNvSpPr>
          <p:nvPr/>
        </p:nvSpPr>
        <p:spPr bwMode="auto">
          <a:xfrm>
            <a:off x="5507210" y="5684888"/>
            <a:ext cx="3560590" cy="75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6BF69"/>
              </a:buClr>
              <a:buSzPct val="80000"/>
              <a:buFont typeface="Marlett" pitchFamily="2" charset="2"/>
              <a:buChar char="g"/>
              <a:defRPr sz="28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6BF69"/>
              </a:buClr>
              <a:buFont typeface="Marlett" pitchFamily="2" charset="2"/>
              <a:buChar char="p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6BF69"/>
              </a:buClr>
              <a:buSzPct val="50000"/>
              <a:buFont typeface="Marlett" pitchFamily="2" charset="2"/>
              <a:buChar char="g"/>
              <a:defRPr sz="2400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6BF69"/>
              </a:buClr>
              <a:buChar char="–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6BF69"/>
              </a:buClr>
              <a:buChar char="»"/>
              <a:defRPr sz="2000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146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Peripheral nerve stimulation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2146" dirty="0">
                <a:solidFill>
                  <a:srgbClr val="C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Acoustic noise</a:t>
            </a:r>
            <a:endParaRPr lang="en-US" altLang="it-IT" sz="2146" dirty="0">
              <a:solidFill>
                <a:srgbClr val="C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182" name="Picture 73" descr="CAVI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5" y="4038088"/>
            <a:ext cx="641684" cy="65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74" descr="tappi%20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124" y="4174375"/>
            <a:ext cx="533790" cy="4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dti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09" y="4073578"/>
            <a:ext cx="609033" cy="54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ttangolo 2"/>
          <p:cNvSpPr/>
          <p:nvPr/>
        </p:nvSpPr>
        <p:spPr>
          <a:xfrm>
            <a:off x="0" y="1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Risks &amp; Safety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74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7214" grpId="0"/>
      <p:bldP spid="7179" grpId="0"/>
      <p:bldP spid="71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6"/>
          <p:cNvSpPr txBox="1">
            <a:spLocks noChangeArrowheads="1"/>
          </p:cNvSpPr>
          <p:nvPr/>
        </p:nvSpPr>
        <p:spPr bwMode="auto">
          <a:xfrm>
            <a:off x="994879" y="5312883"/>
            <a:ext cx="1380506" cy="75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2146" b="0">
                <a:solidFill>
                  <a:schemeClr val="tx1"/>
                </a:solidFill>
              </a:rPr>
              <a:t>Structural</a:t>
            </a:r>
          </a:p>
          <a:p>
            <a:pPr algn="ctr"/>
            <a:r>
              <a:rPr lang="it-IT" altLang="it-IT" sz="2146" b="0">
                <a:solidFill>
                  <a:schemeClr val="tx1"/>
                </a:solidFill>
              </a:rPr>
              <a:t>MPRAGE</a:t>
            </a:r>
            <a:endParaRPr lang="en-US" altLang="it-IT" sz="2146" b="0">
              <a:solidFill>
                <a:schemeClr val="tx1"/>
              </a:solidFill>
            </a:endParaRPr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3791279" y="5312883"/>
            <a:ext cx="1361271" cy="75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2146" b="0">
                <a:solidFill>
                  <a:schemeClr val="tx1"/>
                </a:solidFill>
              </a:rPr>
              <a:t>Structural</a:t>
            </a:r>
          </a:p>
          <a:p>
            <a:pPr algn="ctr"/>
            <a:r>
              <a:rPr lang="it-IT" altLang="it-IT" sz="2146" b="0">
                <a:solidFill>
                  <a:schemeClr val="tx1"/>
                </a:solidFill>
              </a:rPr>
              <a:t>Diffusion</a:t>
            </a:r>
            <a:endParaRPr lang="en-US" altLang="it-IT" sz="2146" b="0">
              <a:solidFill>
                <a:schemeClr val="tx1"/>
              </a:solidFill>
            </a:endParaRPr>
          </a:p>
        </p:txBody>
      </p:sp>
      <p:sp>
        <p:nvSpPr>
          <p:cNvPr id="29701" name="Text Box 10"/>
          <p:cNvSpPr txBox="1">
            <a:spLocks noChangeArrowheads="1"/>
          </p:cNvSpPr>
          <p:nvPr/>
        </p:nvSpPr>
        <p:spPr bwMode="auto">
          <a:xfrm>
            <a:off x="6366938" y="5312883"/>
            <a:ext cx="1527982" cy="75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it-IT" altLang="it-IT" sz="2146" b="0">
                <a:solidFill>
                  <a:schemeClr val="tx1"/>
                </a:solidFill>
              </a:rPr>
              <a:t>Functional </a:t>
            </a:r>
          </a:p>
          <a:p>
            <a:pPr algn="ctr"/>
            <a:r>
              <a:rPr lang="it-IT" altLang="it-IT" sz="2146" b="0">
                <a:solidFill>
                  <a:schemeClr val="tx1"/>
                </a:solidFill>
              </a:rPr>
              <a:t>EPI</a:t>
            </a:r>
            <a:endParaRPr lang="en-US" altLang="it-IT" sz="2146" b="0">
              <a:solidFill>
                <a:schemeClr val="tx1"/>
              </a:solidFill>
            </a:endParaRPr>
          </a:p>
        </p:txBody>
      </p:sp>
      <p:pic>
        <p:nvPicPr>
          <p:cNvPr id="29702" name="Picture 5" descr="MIDDLEm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8" b="53479"/>
          <a:stretch>
            <a:fillRect/>
          </a:stretch>
        </p:blipFill>
        <p:spPr bwMode="auto">
          <a:xfrm>
            <a:off x="708408" y="1948300"/>
            <a:ext cx="2072697" cy="267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12" descr="one_tp_8c_3_noFatSat_grey-scale1"/>
          <p:cNvPicPr>
            <a:picLocks noChangeAspect="1" noChangeArrowheads="1"/>
          </p:cNvPicPr>
          <p:nvPr/>
        </p:nvPicPr>
        <p:blipFill>
          <a:blip r:embed="rId9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14639" r="16307" b="12303"/>
          <a:stretch>
            <a:fillRect/>
          </a:stretch>
        </p:blipFill>
        <p:spPr bwMode="auto">
          <a:xfrm>
            <a:off x="6053411" y="1948300"/>
            <a:ext cx="2059920" cy="266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13" descr="dti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5" t="7567" r="18877" b="15135"/>
          <a:stretch>
            <a:fillRect/>
          </a:stretch>
        </p:blipFill>
        <p:spPr bwMode="auto">
          <a:xfrm>
            <a:off x="3283663" y="1948300"/>
            <a:ext cx="2190528" cy="263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mprag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26" y="4773414"/>
            <a:ext cx="545148" cy="54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dti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716" y="4746440"/>
            <a:ext cx="545148" cy="54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epi_3x3x3_TR2200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55" y="4773414"/>
            <a:ext cx="545148" cy="54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Acoustic stimulation during MRI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31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1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68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AutoShape 4" descr="Image result for mumbai mri accident"/>
          <p:cNvSpPr>
            <a:spLocks noChangeAspect="1" noChangeArrowheads="1"/>
          </p:cNvSpPr>
          <p:nvPr/>
        </p:nvSpPr>
        <p:spPr bwMode="auto">
          <a:xfrm>
            <a:off x="157582" y="199284"/>
            <a:ext cx="3319154" cy="331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endParaRPr lang="it-IT" altLang="it-IT" sz="2146"/>
          </a:p>
        </p:txBody>
      </p:sp>
      <p:pic>
        <p:nvPicPr>
          <p:cNvPr id="43011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7" r="67448"/>
          <a:stretch/>
        </p:blipFill>
        <p:spPr bwMode="auto">
          <a:xfrm>
            <a:off x="76200" y="1219200"/>
            <a:ext cx="3105541" cy="369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18" y="1220452"/>
            <a:ext cx="4389361" cy="323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2"/>
          <p:cNvSpPr/>
          <p:nvPr/>
        </p:nvSpPr>
        <p:spPr>
          <a:xfrm>
            <a:off x="0" y="1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Risks and safety procedures are known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36654" y="729489"/>
            <a:ext cx="4870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chemeClr val="accent2"/>
                </a:solidFill>
              </a:rPr>
              <a:t>Unfortunately, accidents still happen</a:t>
            </a:r>
            <a:endParaRPr lang="es-AR" sz="2400" b="1" dirty="0">
              <a:solidFill>
                <a:schemeClr val="accent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 t="12692" r="34824" b="64849"/>
          <a:stretch/>
        </p:blipFill>
        <p:spPr bwMode="auto">
          <a:xfrm rot="21373065">
            <a:off x="3733800" y="4562755"/>
            <a:ext cx="5315190" cy="184729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3"/>
          <p:cNvSpPr>
            <a:spLocks noChangeArrowheads="1"/>
          </p:cNvSpPr>
          <p:nvPr/>
        </p:nvSpPr>
        <p:spPr bwMode="auto">
          <a:xfrm rot="21373065">
            <a:off x="3476736" y="5219325"/>
            <a:ext cx="560279" cy="17258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algn="ctr">
            <a:solidFill>
              <a:schemeClr val="bg2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endParaRPr lang="it-IT" altLang="it-IT" sz="2146"/>
          </a:p>
        </p:txBody>
      </p:sp>
      <p:grpSp>
        <p:nvGrpSpPr>
          <p:cNvPr id="10" name="Group 9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8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6"/>
          <p:cNvSpPr txBox="1">
            <a:spLocks noChangeArrowheads="1"/>
          </p:cNvSpPr>
          <p:nvPr/>
        </p:nvSpPr>
        <p:spPr bwMode="auto">
          <a:xfrm>
            <a:off x="871668" y="1369081"/>
            <a:ext cx="7359579" cy="440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Arial" charset="0"/>
              </a:defRPr>
            </a:lvl1pPr>
            <a:lvl2pPr>
              <a:defRPr sz="2400" b="1">
                <a:solidFill>
                  <a:srgbClr val="FFFFFF"/>
                </a:solidFill>
                <a:latin typeface="Arial" charset="0"/>
              </a:defRPr>
            </a:lvl2pPr>
            <a:lvl3pPr marL="1143000" indent="-228600">
              <a:defRPr sz="2400" b="1">
                <a:solidFill>
                  <a:srgbClr val="FFFFFF"/>
                </a:solidFill>
                <a:latin typeface="Arial" charset="0"/>
              </a:defRPr>
            </a:lvl3pPr>
            <a:lvl4pPr marL="1600200" indent="-228600">
              <a:defRPr sz="2400" b="1">
                <a:solidFill>
                  <a:srgbClr val="FFFFFF"/>
                </a:solidFill>
                <a:latin typeface="Arial" charset="0"/>
              </a:defRPr>
            </a:lvl4pPr>
            <a:lvl5pPr marL="2057400" indent="-228600"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>
              <a:lnSpc>
                <a:spcPct val="160000"/>
              </a:lnSpc>
              <a:buFontTx/>
              <a:buChar char="•"/>
              <a:defRPr/>
            </a:pPr>
            <a:r>
              <a:rPr lang="it-IT" altLang="it-IT" sz="1789" dirty="0">
                <a:solidFill>
                  <a:schemeClr val="tx1"/>
                </a:solidFill>
              </a:rPr>
              <a:t> </a:t>
            </a:r>
            <a:r>
              <a:rPr lang="it-IT" altLang="it-IT" sz="1789" u="sng" dirty="0" smtClean="0">
                <a:solidFill>
                  <a:schemeClr val="accent2"/>
                </a:solidFill>
              </a:rPr>
              <a:t>MRI studies are safe </a:t>
            </a:r>
            <a:r>
              <a:rPr lang="it-IT" altLang="it-IT" sz="1789" dirty="0" smtClean="0">
                <a:solidFill>
                  <a:schemeClr val="tx1"/>
                </a:solidFill>
              </a:rPr>
              <a:t>if proper </a:t>
            </a:r>
            <a:r>
              <a:rPr lang="it-IT" altLang="it-IT" sz="1789" dirty="0">
                <a:solidFill>
                  <a:schemeClr val="tx1"/>
                </a:solidFill>
              </a:rPr>
              <a:t>precautions are taken</a:t>
            </a:r>
          </a:p>
          <a:p>
            <a:pPr>
              <a:lnSpc>
                <a:spcPct val="160000"/>
              </a:lnSpc>
              <a:defRPr/>
            </a:pPr>
            <a:endParaRPr lang="it-IT" altLang="it-IT" sz="715" dirty="0">
              <a:solidFill>
                <a:schemeClr val="tx1"/>
              </a:solidFill>
            </a:endParaRPr>
          </a:p>
          <a:p>
            <a:pPr>
              <a:lnSpc>
                <a:spcPct val="160000"/>
              </a:lnSpc>
              <a:buFontTx/>
              <a:buChar char="•"/>
              <a:defRPr/>
            </a:pPr>
            <a:r>
              <a:rPr lang="it-IT" altLang="it-IT" sz="1789" dirty="0">
                <a:solidFill>
                  <a:schemeClr val="tx1"/>
                </a:solidFill>
              </a:rPr>
              <a:t> Summary of precautions</a:t>
            </a:r>
          </a:p>
          <a:p>
            <a:pPr marL="715529" lvl="1" indent="-306655">
              <a:lnSpc>
                <a:spcPct val="16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it-IT" sz="1789" b="0" dirty="0">
                <a:solidFill>
                  <a:schemeClr val="tx1"/>
                </a:solidFill>
              </a:rPr>
              <a:t> </a:t>
            </a:r>
            <a:r>
              <a:rPr lang="en-US" altLang="it-IT" sz="1789" b="0" dirty="0" smtClean="0">
                <a:solidFill>
                  <a:schemeClr val="tx1"/>
                </a:solidFill>
              </a:rPr>
              <a:t>Annual safety training review (MRI lab staff and users)</a:t>
            </a:r>
            <a:endParaRPr lang="en-US" altLang="it-IT" sz="1789" b="0" dirty="0">
              <a:solidFill>
                <a:schemeClr val="tx1"/>
              </a:solidFill>
            </a:endParaRPr>
          </a:p>
          <a:p>
            <a:pPr marL="715529" lvl="1" indent="-306655">
              <a:lnSpc>
                <a:spcPct val="16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it-IT" sz="1789" b="0" dirty="0">
                <a:solidFill>
                  <a:schemeClr val="tx1"/>
                </a:solidFill>
              </a:rPr>
              <a:t> Always be aware of the potential dangers of MRI</a:t>
            </a:r>
          </a:p>
          <a:p>
            <a:pPr marL="715529" lvl="1" indent="-306655">
              <a:lnSpc>
                <a:spcPct val="16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it-IT" sz="1789" b="0" dirty="0">
                <a:solidFill>
                  <a:schemeClr val="tx1"/>
                </a:solidFill>
              </a:rPr>
              <a:t> Never take anything metal into the scan room</a:t>
            </a:r>
          </a:p>
          <a:p>
            <a:pPr marL="715529" lvl="1" indent="-306655">
              <a:lnSpc>
                <a:spcPct val="160000"/>
              </a:lnSpc>
              <a:buFont typeface="Courier New" panose="02070309020205020404" pitchFamily="49" charset="0"/>
              <a:buChar char="o"/>
              <a:defRPr/>
            </a:pPr>
            <a:r>
              <a:rPr lang="en-US" altLang="it-IT" sz="1789" b="0" dirty="0">
                <a:solidFill>
                  <a:schemeClr val="tx1"/>
                </a:solidFill>
              </a:rPr>
              <a:t> Always make safety a top priority while in the MRI environment</a:t>
            </a:r>
          </a:p>
          <a:p>
            <a:pPr lvl="1">
              <a:lnSpc>
                <a:spcPct val="160000"/>
              </a:lnSpc>
              <a:defRPr/>
            </a:pPr>
            <a:endParaRPr lang="it-IT" altLang="it-IT" sz="715" b="0" dirty="0">
              <a:solidFill>
                <a:schemeClr val="tx1"/>
              </a:solidFill>
            </a:endParaRPr>
          </a:p>
          <a:p>
            <a:pPr>
              <a:lnSpc>
                <a:spcPct val="160000"/>
              </a:lnSpc>
              <a:buFontTx/>
              <a:buChar char="•"/>
              <a:defRPr/>
            </a:pPr>
            <a:r>
              <a:rPr lang="it-IT" altLang="it-IT" sz="1789" dirty="0">
                <a:solidFill>
                  <a:schemeClr val="tx1"/>
                </a:solidFill>
              </a:rPr>
              <a:t> More information about MRI safety issues:</a:t>
            </a:r>
          </a:p>
          <a:p>
            <a:pPr marL="715529" lvl="1" indent="-306655">
              <a:lnSpc>
                <a:spcPct val="160000"/>
              </a:lnSpc>
              <a:buFont typeface="Courier New" panose="02070309020205020404" pitchFamily="49" charset="0"/>
              <a:buChar char="o"/>
              <a:defRPr/>
            </a:pPr>
            <a:r>
              <a:rPr lang="it-IT" altLang="it-IT" sz="1789" dirty="0">
                <a:solidFill>
                  <a:schemeClr val="tx1"/>
                </a:solidFill>
              </a:rPr>
              <a:t> </a:t>
            </a:r>
            <a:r>
              <a:rPr lang="en-US" altLang="it-IT" sz="1789" dirty="0">
                <a:solidFill>
                  <a:schemeClr val="tx1"/>
                </a:solidFill>
                <a:hlinkClick r:id="rId2"/>
              </a:rPr>
              <a:t>http://www.mrisafety.com/</a:t>
            </a:r>
            <a:r>
              <a:rPr lang="en-US" altLang="it-IT" sz="1789" dirty="0">
                <a:solidFill>
                  <a:schemeClr val="tx1"/>
                </a:solidFill>
              </a:rPr>
              <a:t> </a:t>
            </a:r>
          </a:p>
          <a:p>
            <a:pPr marL="715529" lvl="1" indent="-306655">
              <a:lnSpc>
                <a:spcPct val="160000"/>
              </a:lnSpc>
              <a:buFont typeface="Courier New" panose="02070309020205020404" pitchFamily="49" charset="0"/>
              <a:buChar char="o"/>
              <a:defRPr/>
            </a:pPr>
            <a:r>
              <a:rPr lang="it-IT" altLang="it-IT" sz="1789" dirty="0">
                <a:solidFill>
                  <a:schemeClr val="tx1"/>
                </a:solidFill>
              </a:rPr>
              <a:t> </a:t>
            </a:r>
            <a:r>
              <a:rPr lang="en-US" altLang="it-IT" sz="1789" dirty="0">
                <a:solidFill>
                  <a:schemeClr val="tx1"/>
                </a:solidFill>
                <a:hlinkClick r:id="rId3"/>
              </a:rPr>
              <a:t>http://www.radiology.upmc.edu/MRsafety/</a:t>
            </a:r>
            <a:r>
              <a:rPr lang="en-US" altLang="it-IT" sz="1789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Risks &amp; Safety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96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5"/>
          <p:cNvSpPr>
            <a:spLocks noChangeArrowheads="1"/>
          </p:cNvSpPr>
          <p:nvPr/>
        </p:nvSpPr>
        <p:spPr bwMode="auto">
          <a:xfrm>
            <a:off x="754063" y="1268413"/>
            <a:ext cx="777557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it-IT" sz="1800" b="1" dirty="0" smtClean="0"/>
              <a:t>General MRI information sites include:</a:t>
            </a:r>
            <a:endParaRPr lang="en-US" altLang="it-IT" sz="1800" b="1" dirty="0" smtClean="0">
              <a:hlinkClick r:id="rId2"/>
            </a:endParaRPr>
          </a:p>
          <a:p>
            <a:pPr marL="536575" eaLnBrk="1" hangingPunct="1">
              <a:lnSpc>
                <a:spcPct val="150000"/>
              </a:lnSpc>
              <a:defRPr/>
            </a:pPr>
            <a:r>
              <a:rPr lang="en-US" altLang="it-IT" sz="1800" dirty="0" smtClean="0">
                <a:hlinkClick r:id="rId2"/>
              </a:rPr>
              <a:t>http://www.cis.rit.edu/htbooks/mri</a:t>
            </a:r>
            <a:r>
              <a:rPr lang="en-US" altLang="it-IT" sz="1800" dirty="0" smtClean="0"/>
              <a:t> </a:t>
            </a:r>
          </a:p>
          <a:p>
            <a:pPr marL="536575" eaLnBrk="1" hangingPunct="1">
              <a:lnSpc>
                <a:spcPct val="150000"/>
              </a:lnSpc>
              <a:defRPr/>
            </a:pPr>
            <a:r>
              <a:rPr lang="it-IT" altLang="it-IT" sz="1800" dirty="0" smtClean="0">
                <a:hlinkClick r:id="rId3"/>
              </a:rPr>
              <a:t>http://mriquestions.com/</a:t>
            </a:r>
            <a:endParaRPr lang="it-IT" altLang="it-IT" sz="1800" dirty="0" smtClean="0"/>
          </a:p>
          <a:p>
            <a:pPr marL="536575" eaLnBrk="1" hangingPunct="1">
              <a:lnSpc>
                <a:spcPct val="150000"/>
              </a:lnSpc>
              <a:defRPr/>
            </a:pPr>
            <a:r>
              <a:rPr lang="en-US" altLang="it-IT" sz="1800" dirty="0" smtClean="0">
                <a:hlinkClick r:id="rId4"/>
              </a:rPr>
              <a:t>http://www.fmri4newbies.com/</a:t>
            </a:r>
            <a:endParaRPr lang="en-US" altLang="it-IT" sz="1800" dirty="0" smtClean="0"/>
          </a:p>
          <a:p>
            <a:pPr marL="536575" eaLnBrk="1" hangingPunct="1">
              <a:lnSpc>
                <a:spcPct val="150000"/>
              </a:lnSpc>
              <a:defRPr/>
            </a:pPr>
            <a:r>
              <a:rPr lang="en-US" altLang="it-IT" sz="1800" dirty="0">
                <a:hlinkClick r:id="rId5"/>
              </a:rPr>
              <a:t>https://</a:t>
            </a:r>
            <a:r>
              <a:rPr lang="en-US" altLang="it-IT" sz="1800" dirty="0" smtClean="0">
                <a:hlinkClick r:id="rId5"/>
              </a:rPr>
              <a:t>www.imaios.com/en/e-Courses/e-MRI</a:t>
            </a:r>
            <a:r>
              <a:rPr lang="en-US" altLang="it-IT" sz="1800" dirty="0" smtClean="0"/>
              <a:t> </a:t>
            </a:r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endParaRPr lang="it-IT" altLang="it-IT" sz="1800" b="1" dirty="0" smtClean="0"/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r>
              <a:rPr lang="it-IT" altLang="it-IT" sz="1800" b="1" dirty="0" smtClean="0"/>
              <a:t>Other:</a:t>
            </a:r>
            <a:endParaRPr lang="it-IT" altLang="it-IT" sz="1800" b="1" dirty="0" smtClean="0">
              <a:hlinkClick r:id="rId6"/>
            </a:endParaRPr>
          </a:p>
          <a:p>
            <a:pPr marL="536575" eaLnBrk="1" hangingPunct="1">
              <a:lnSpc>
                <a:spcPct val="150000"/>
              </a:lnSpc>
              <a:defRPr/>
            </a:pPr>
            <a:r>
              <a:rPr lang="it-IT" altLang="it-IT" sz="1800" u="sng" dirty="0" smtClean="0">
                <a:hlinkClick r:id="rId6"/>
              </a:rPr>
              <a:t>http://matt.might.net/articles/ways-to-fail-a-phd/</a:t>
            </a:r>
            <a:endParaRPr lang="it-IT" altLang="it-IT" sz="1800" dirty="0" smtClean="0"/>
          </a:p>
          <a:p>
            <a:pPr marL="536575" eaLnBrk="1" hangingPunct="1">
              <a:lnSpc>
                <a:spcPct val="150000"/>
              </a:lnSpc>
              <a:defRPr/>
            </a:pPr>
            <a:r>
              <a:rPr lang="it-IT" altLang="it-IT" sz="1800" u="sng" dirty="0" smtClean="0">
                <a:hlinkClick r:id="rId7"/>
              </a:rPr>
              <a:t>https://gate.nmr.mgh.harvard.edu/wiki/whynhow/</a:t>
            </a:r>
            <a:endParaRPr lang="it-IT" altLang="it-IT" sz="1800" u="sng" dirty="0" smtClean="0"/>
          </a:p>
          <a:p>
            <a:pPr marL="0" indent="0" eaLnBrk="1" hangingPunct="1">
              <a:lnSpc>
                <a:spcPct val="150000"/>
              </a:lnSpc>
              <a:buFontTx/>
              <a:buNone/>
              <a:defRPr/>
            </a:pPr>
            <a:endParaRPr lang="en-US" altLang="it-IT" sz="1800" dirty="0" smtClean="0"/>
          </a:p>
        </p:txBody>
      </p:sp>
      <p:sp>
        <p:nvSpPr>
          <p:cNvPr id="5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educational links include: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4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"/>
          <p:cNvSpPr/>
          <p:nvPr/>
        </p:nvSpPr>
        <p:spPr>
          <a:xfrm>
            <a:off x="-10633" y="-43655"/>
            <a:ext cx="9170555" cy="887411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Pendulum analogy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8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402050" y="1270915"/>
            <a:ext cx="22899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Image </a:t>
            </a:r>
            <a:r>
              <a:rPr lang="it-IT" dirty="0"/>
              <a:t>&amp; Contrast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3927" y="1600200"/>
            <a:ext cx="2087562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NMR Signal </a:t>
            </a:r>
            <a:r>
              <a:rPr lang="it-IT" dirty="0"/>
              <a:t>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4734" y="1981200"/>
            <a:ext cx="19022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Spatial encoding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gradients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Pulse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sequences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489" y="2260600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23135" y="1608843"/>
            <a:ext cx="20891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Safety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2293203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9229" y="4490151"/>
            <a:ext cx="230505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Structural MRI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33872" y="4534491"/>
            <a:ext cx="2129128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Functional MRI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2707876" y="3087462"/>
            <a:ext cx="792658" cy="53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81343" y="4238885"/>
            <a:ext cx="792162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554574" y="2740376"/>
            <a:ext cx="11093" cy="858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64163" y="4221163"/>
            <a:ext cx="818923" cy="47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402050" y="4923500"/>
            <a:ext cx="23050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Diffusion MRI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5255991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applications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65668" y="4191000"/>
            <a:ext cx="6332" cy="42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20514" y="3012107"/>
            <a:ext cx="589728" cy="369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198" y="5686672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05247" y="5326714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Pre-processing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8600" y="1092847"/>
            <a:ext cx="8610600" cy="206186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ounded Rectangle 2"/>
          <p:cNvSpPr/>
          <p:nvPr/>
        </p:nvSpPr>
        <p:spPr>
          <a:xfrm rot="20837969">
            <a:off x="63674" y="987989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1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5087" y="4368124"/>
            <a:ext cx="2930383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ounded Rectangle 31"/>
          <p:cNvSpPr/>
          <p:nvPr/>
        </p:nvSpPr>
        <p:spPr>
          <a:xfrm rot="20837969">
            <a:off x="77029" y="3887187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2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24200" y="4724400"/>
            <a:ext cx="2905704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ounded Rectangle 33"/>
          <p:cNvSpPr/>
          <p:nvPr/>
        </p:nvSpPr>
        <p:spPr>
          <a:xfrm>
            <a:off x="3830674" y="441960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3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05246" y="4397384"/>
            <a:ext cx="2888107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ounded Rectangle 35"/>
          <p:cNvSpPr/>
          <p:nvPr/>
        </p:nvSpPr>
        <p:spPr>
          <a:xfrm rot="563705">
            <a:off x="7616791" y="392501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4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Concept map for lectures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9600" y="3697122"/>
            <a:ext cx="3014953" cy="2932277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angle 38"/>
          <p:cNvSpPr/>
          <p:nvPr/>
        </p:nvSpPr>
        <p:spPr>
          <a:xfrm>
            <a:off x="6115593" y="3733800"/>
            <a:ext cx="3014953" cy="2895599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angle 40"/>
          <p:cNvSpPr/>
          <p:nvPr/>
        </p:nvSpPr>
        <p:spPr>
          <a:xfrm>
            <a:off x="3019733" y="3717861"/>
            <a:ext cx="3119941" cy="2911539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Picture 2" descr="http://www.wired.com/wp-content/uploads/2014/07/brain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6722" r="5535" b="10093"/>
          <a:stretch/>
        </p:blipFill>
        <p:spPr bwMode="auto">
          <a:xfrm>
            <a:off x="3213648" y="3241116"/>
            <a:ext cx="1322047" cy="10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isultati immagini per cartoon  mri sca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10" y="3250592"/>
            <a:ext cx="1337386" cy="1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93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39260" y="1219200"/>
            <a:ext cx="8238153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s-AR" sz="2000" dirty="0"/>
              <a:t>Atoms (“indivisible” in Greek, Democritus 460-370 BC )</a:t>
            </a:r>
          </a:p>
          <a:p>
            <a:pPr>
              <a:spcBef>
                <a:spcPct val="0"/>
              </a:spcBef>
            </a:pPr>
            <a:r>
              <a:rPr lang="en-US" altLang="es-AR" sz="2000" dirty="0"/>
              <a:t>Atomic theory &amp; experiments: hydrogen (Cavendish, </a:t>
            </a:r>
            <a:r>
              <a:rPr lang="en-US" altLang="es-AR" sz="2000" dirty="0">
                <a:sym typeface="Symbol" panose="05050102010706020507" pitchFamily="18" charset="2"/>
              </a:rPr>
              <a:t></a:t>
            </a:r>
            <a:r>
              <a:rPr lang="en-US" altLang="es-AR" sz="2000" dirty="0"/>
              <a:t>1766)</a:t>
            </a:r>
          </a:p>
          <a:p>
            <a:pPr>
              <a:spcBef>
                <a:spcPct val="0"/>
              </a:spcBef>
            </a:pPr>
            <a:r>
              <a:rPr lang="en-US" altLang="es-AR" sz="2000" dirty="0"/>
              <a:t>Atomic nuclei, proton (Rutherford,  </a:t>
            </a:r>
            <a:r>
              <a:rPr lang="en-US" altLang="es-AR" sz="2000" dirty="0">
                <a:sym typeface="Symbol" panose="05050102010706020507" pitchFamily="18" charset="2"/>
              </a:rPr>
              <a:t></a:t>
            </a:r>
            <a:r>
              <a:rPr lang="en-US" altLang="es-AR" sz="2000" dirty="0"/>
              <a:t>1911)</a:t>
            </a:r>
          </a:p>
          <a:p>
            <a:pPr>
              <a:spcBef>
                <a:spcPct val="0"/>
              </a:spcBef>
            </a:pPr>
            <a:r>
              <a:rPr lang="en-US" altLang="es-AR" sz="2000" dirty="0"/>
              <a:t>Quantum theory (Planck, Einstein, Bohr, etc. starts early 1900)</a:t>
            </a:r>
          </a:p>
          <a:p>
            <a:pPr>
              <a:spcBef>
                <a:spcPct val="0"/>
              </a:spcBef>
            </a:pPr>
            <a:r>
              <a:rPr lang="en-US" altLang="es-AR" sz="2000" dirty="0"/>
              <a:t>Atomic nuclei: spin (Pauli, 1924)</a:t>
            </a:r>
          </a:p>
          <a:p>
            <a:pPr>
              <a:spcBef>
                <a:spcPct val="0"/>
              </a:spcBef>
            </a:pPr>
            <a:r>
              <a:rPr lang="en-US" altLang="es-AR" sz="2000" dirty="0"/>
              <a:t>Atomic nuclei in a gas can absorb energy in a magnetic field (Rabi, 1937)</a:t>
            </a:r>
          </a:p>
          <a:p>
            <a:pPr lvl="1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2000" dirty="0"/>
              <a:t>Nuclear Magnetic Resonance (NMR)</a:t>
            </a:r>
          </a:p>
          <a:p>
            <a:pPr>
              <a:spcBef>
                <a:spcPct val="0"/>
              </a:spcBef>
            </a:pPr>
            <a:r>
              <a:rPr lang="en-US" altLang="es-AR" sz="2000" dirty="0"/>
              <a:t>NMR possible also in solid &amp; liquids (Purcell &amp; Bloch, 1945</a:t>
            </a:r>
            <a:r>
              <a:rPr lang="en-US" altLang="es-AR" sz="2000" dirty="0" smtClean="0"/>
              <a:t>)</a:t>
            </a:r>
          </a:p>
          <a:p>
            <a:pPr>
              <a:spcBef>
                <a:spcPct val="0"/>
              </a:spcBef>
            </a:pPr>
            <a:r>
              <a:rPr lang="en-US" altLang="es-AR" sz="2000" dirty="0" smtClean="0"/>
              <a:t>Magnetic gradients proposed to create MRI (</a:t>
            </a:r>
            <a:r>
              <a:rPr lang="en-US" altLang="es-AR" sz="2000" dirty="0" err="1" smtClean="0"/>
              <a:t>Lauterbur</a:t>
            </a:r>
            <a:r>
              <a:rPr lang="en-US" altLang="es-AR" sz="2000" dirty="0" smtClean="0"/>
              <a:t> &amp; Mansfield, 1972)</a:t>
            </a:r>
            <a:endParaRPr lang="en-US" altLang="es-AR" sz="2000" dirty="0"/>
          </a:p>
          <a:p>
            <a:pPr>
              <a:spcBef>
                <a:spcPct val="0"/>
              </a:spcBef>
            </a:pPr>
            <a:endParaRPr lang="it-IT" altLang="es-AR" sz="2000" dirty="0"/>
          </a:p>
        </p:txBody>
      </p:sp>
      <p:sp>
        <p:nvSpPr>
          <p:cNvPr id="18437" name="TextBox 6"/>
          <p:cNvSpPr txBox="1">
            <a:spLocks noChangeArrowheads="1"/>
          </p:cNvSpPr>
          <p:nvPr/>
        </p:nvSpPr>
        <p:spPr bwMode="auto">
          <a:xfrm>
            <a:off x="3276600" y="838200"/>
            <a:ext cx="2463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000" b="1" i="1">
                <a:solidFill>
                  <a:srgbClr val="C00000"/>
                </a:solidFill>
              </a:rPr>
              <a:t>Historical perspective</a:t>
            </a:r>
            <a:endParaRPr lang="it-IT" altLang="es-AR" sz="2000" b="1" i="1">
              <a:solidFill>
                <a:srgbClr val="C00000"/>
              </a:solidFill>
            </a:endParaRPr>
          </a:p>
        </p:txBody>
      </p:sp>
      <p:pic>
        <p:nvPicPr>
          <p:cNvPr id="8" name="Picture 2" descr="Head and shoulders of man in suit and tie wearing glas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3" y="4267200"/>
            <a:ext cx="1193800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8339" y="5973762"/>
            <a:ext cx="21576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Isidor Isaac Rabi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Nobel Price 1944</a:t>
            </a:r>
            <a:endParaRPr lang="it-IT" alt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2324137" y="5982643"/>
            <a:ext cx="34162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Edward Purcell &amp;</a:t>
            </a:r>
            <a:r>
              <a:rPr lang="it-IT" altLang="it-I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Felix Bloch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Nobel Price 1952</a:t>
            </a:r>
            <a:endParaRPr lang="it-IT" alt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50" y="4290150"/>
            <a:ext cx="11938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Felix Bloch, Stanford Univers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238" y="4286250"/>
            <a:ext cx="1350962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tangolo 2"/>
          <p:cNvSpPr/>
          <p:nvPr/>
        </p:nvSpPr>
        <p:spPr>
          <a:xfrm>
            <a:off x="0" y="-43655"/>
            <a:ext cx="9159922" cy="887411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is the source of an NMR signal?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87937" y="5982643"/>
            <a:ext cx="34322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P. Lauterbur &amp; P. Mansfield</a:t>
            </a:r>
            <a:endParaRPr lang="it-IT" altLang="it-I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1400" b="1" dirty="0">
                <a:latin typeface="Arial" panose="020B0604020202020204" pitchFamily="34" charset="0"/>
                <a:cs typeface="Arial" panose="020B0604020202020204" pitchFamily="34" charset="0"/>
              </a:rPr>
              <a:t>Nobel Price </a:t>
            </a:r>
            <a:r>
              <a:rPr lang="it-IT" altLang="it-I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it-IT" alt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730" name="Picture 2" descr="https://upload.wikimedia.org/wikipedia/commons/a/a6/PaulLauterbu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16744"/>
            <a:ext cx="1322931" cy="17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 descr="https://upload.wikimedia.org/wikipedia/commons/thumb/6/63/Peter_Mansfield_Leipzig.jpg/220px-Peter_Mansfield_Leipzig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10585" r="12013" b="18240"/>
          <a:stretch/>
        </p:blipFill>
        <p:spPr bwMode="auto">
          <a:xfrm>
            <a:off x="7495131" y="4322609"/>
            <a:ext cx="1261355" cy="157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1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9" grpId="0"/>
      <p:bldP spid="1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7950" y="1820863"/>
            <a:ext cx="3671888" cy="2616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9461" name="TextBox 12"/>
          <p:cNvSpPr txBox="1">
            <a:spLocks noChangeArrowheads="1"/>
          </p:cNvSpPr>
          <p:nvPr/>
        </p:nvSpPr>
        <p:spPr bwMode="auto">
          <a:xfrm>
            <a:off x="1476375" y="981075"/>
            <a:ext cx="6297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000" b="1" i="1">
                <a:solidFill>
                  <a:srgbClr val="C00000"/>
                </a:solidFill>
              </a:rPr>
              <a:t>When considering typical experiments with biologic tissue</a:t>
            </a:r>
            <a:endParaRPr lang="it-IT" altLang="es-AR" sz="2000" b="1" i="1">
              <a:solidFill>
                <a:srgbClr val="C00000"/>
              </a:solidFill>
            </a:endParaRPr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76475"/>
            <a:ext cx="16129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2289175"/>
            <a:ext cx="16891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4" name="TextBox 1"/>
          <p:cNvSpPr txBox="1">
            <a:spLocks noChangeArrowheads="1"/>
          </p:cNvSpPr>
          <p:nvPr/>
        </p:nvSpPr>
        <p:spPr bwMode="auto">
          <a:xfrm>
            <a:off x="387350" y="1604963"/>
            <a:ext cx="3105150" cy="461962"/>
          </a:xfrm>
          <a:prstGeom prst="rect">
            <a:avLst/>
          </a:prstGeom>
          <a:solidFill>
            <a:srgbClr val="FFFF00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2400"/>
              <a:t>Water molecules (H</a:t>
            </a:r>
            <a:r>
              <a:rPr lang="it-IT" altLang="es-AR" sz="2400" baseline="-25000"/>
              <a:t>2</a:t>
            </a:r>
            <a:r>
              <a:rPr lang="it-IT" altLang="es-AR" sz="2400"/>
              <a:t>O)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78100" y="3767138"/>
            <a:ext cx="1989138" cy="0"/>
          </a:xfrm>
          <a:prstGeom prst="straightConnector1">
            <a:avLst/>
          </a:prstGeom>
          <a:ln w="57150">
            <a:solidFill>
              <a:srgbClr val="00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641850" y="2066925"/>
            <a:ext cx="3425825" cy="21034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4921250" y="1604963"/>
            <a:ext cx="2841625" cy="831850"/>
          </a:xfrm>
          <a:prstGeom prst="rect">
            <a:avLst/>
          </a:prstGeom>
          <a:solidFill>
            <a:srgbClr val="FFFF00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2400"/>
              <a:t>The proton has a spin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2400"/>
              <a:t>(little magnet)</a:t>
            </a:r>
            <a:endParaRPr lang="it-IT" altLang="es-AR" sz="2400"/>
          </a:p>
        </p:txBody>
      </p:sp>
      <p:pic>
        <p:nvPicPr>
          <p:cNvPr id="21" name="Picture 65" descr="fmri-fig-03-04-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75" r="66589" b="24455"/>
          <a:stretch>
            <a:fillRect/>
          </a:stretch>
        </p:blipFill>
        <p:spPr bwMode="auto">
          <a:xfrm>
            <a:off x="6180139" y="4339648"/>
            <a:ext cx="2278062" cy="221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72"/>
          <p:cNvSpPr txBox="1">
            <a:spLocks noChangeArrowheads="1"/>
          </p:cNvSpPr>
          <p:nvPr/>
        </p:nvSpPr>
        <p:spPr bwMode="auto">
          <a:xfrm>
            <a:off x="554038" y="5578475"/>
            <a:ext cx="38274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b="1" dirty="0">
                <a:latin typeface="Symbol" panose="05050102010706020507" pitchFamily="18" charset="2"/>
              </a:rPr>
              <a:t>w:</a:t>
            </a:r>
            <a:r>
              <a:rPr lang="en-US" altLang="it-IT" sz="1800" dirty="0"/>
              <a:t> </a:t>
            </a:r>
            <a:r>
              <a:rPr lang="en-US" altLang="it-IT" sz="1800" dirty="0" err="1"/>
              <a:t>Larmor</a:t>
            </a:r>
            <a:r>
              <a:rPr lang="en-US" altLang="it-IT" sz="1800" dirty="0"/>
              <a:t> frequency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b="1" dirty="0">
                <a:latin typeface="Symbol" panose="05050102010706020507" pitchFamily="18" charset="2"/>
              </a:rPr>
              <a:t></a:t>
            </a:r>
            <a:r>
              <a:rPr lang="en-US" altLang="it-IT" sz="1800" dirty="0"/>
              <a:t>: </a:t>
            </a:r>
            <a:r>
              <a:rPr lang="en-US" altLang="it-IT" sz="1800" dirty="0" err="1"/>
              <a:t>giromagnetic</a:t>
            </a:r>
            <a:r>
              <a:rPr lang="en-US" altLang="it-IT" sz="1800" dirty="0"/>
              <a:t> ratio (42.58 MHz/T)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b="1" dirty="0">
                <a:latin typeface="Arial" panose="020B0604020202020204" pitchFamily="34" charset="0"/>
              </a:rPr>
              <a:t>B</a:t>
            </a:r>
            <a:r>
              <a:rPr lang="en-US" altLang="it-IT" sz="1800" dirty="0"/>
              <a:t>: local magnetic field</a:t>
            </a:r>
          </a:p>
        </p:txBody>
      </p:sp>
      <p:sp>
        <p:nvSpPr>
          <p:cNvPr id="19470" name="TextBox 1"/>
          <p:cNvSpPr txBox="1">
            <a:spLocks noChangeArrowheads="1"/>
          </p:cNvSpPr>
          <p:nvPr/>
        </p:nvSpPr>
        <p:spPr bwMode="auto">
          <a:xfrm>
            <a:off x="554038" y="4170363"/>
            <a:ext cx="2784475" cy="708025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2000"/>
              <a:t>have hydrogen atoms,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2000"/>
              <a:t>each with a proton</a:t>
            </a:r>
            <a:endParaRPr lang="it-IT" altLang="es-AR" sz="2000"/>
          </a:p>
        </p:txBody>
      </p:sp>
      <p:pic>
        <p:nvPicPr>
          <p:cNvPr id="26" name="Picture 58" descr="fmri-fig-03-01-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8" t="6432" r="45587" b="43466"/>
          <a:stretch>
            <a:fillRect/>
          </a:stretch>
        </p:blipFill>
        <p:spPr bwMode="auto">
          <a:xfrm>
            <a:off x="5129213" y="2470150"/>
            <a:ext cx="131127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9" descr="fmri-fig-03-01-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1" t="6465" r="23204" b="9526"/>
          <a:stretch>
            <a:fillRect/>
          </a:stretch>
        </p:blipFill>
        <p:spPr bwMode="auto">
          <a:xfrm>
            <a:off x="6699250" y="2470150"/>
            <a:ext cx="1014413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6465888" y="3890963"/>
            <a:ext cx="0" cy="633412"/>
          </a:xfrm>
          <a:prstGeom prst="straightConnector1">
            <a:avLst/>
          </a:prstGeom>
          <a:ln w="57150">
            <a:solidFill>
              <a:srgbClr val="00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364163" y="4343400"/>
            <a:ext cx="3455987" cy="22415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31" name="TextBox 1"/>
          <p:cNvSpPr txBox="1">
            <a:spLocks noChangeArrowheads="1"/>
          </p:cNvSpPr>
          <p:nvPr/>
        </p:nvSpPr>
        <p:spPr bwMode="auto">
          <a:xfrm>
            <a:off x="4641850" y="4559300"/>
            <a:ext cx="1312863" cy="1938338"/>
          </a:xfrm>
          <a:prstGeom prst="rect">
            <a:avLst/>
          </a:prstGeom>
          <a:solidFill>
            <a:srgbClr val="FFFF00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2400" dirty="0"/>
              <a:t>Proton follows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2400" dirty="0"/>
              <a:t>external magnetic field</a:t>
            </a:r>
            <a:endParaRPr lang="it-IT" altLang="es-AR" sz="2400" dirty="0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54025" y="5181600"/>
            <a:ext cx="3181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000" b="1"/>
              <a:t>Angular rotation: </a:t>
            </a:r>
            <a:r>
              <a:rPr lang="en-US" altLang="it-IT" sz="2000" b="1">
                <a:latin typeface="Symbol" panose="05050102010706020507" pitchFamily="18" charset="2"/>
              </a:rPr>
              <a:t>w</a:t>
            </a:r>
            <a:r>
              <a:rPr lang="en-US" altLang="it-IT" sz="2000" b="1">
                <a:latin typeface="Arial" panose="020B0604020202020204" pitchFamily="34" charset="0"/>
              </a:rPr>
              <a:t> = </a:t>
            </a:r>
            <a:r>
              <a:rPr lang="en-US" altLang="it-IT" sz="2000" b="1">
                <a:latin typeface="Symbol" panose="05050102010706020507" pitchFamily="18" charset="2"/>
              </a:rPr>
              <a:t></a:t>
            </a:r>
            <a:r>
              <a:rPr lang="en-US" altLang="it-IT" sz="2000" b="1">
                <a:latin typeface="Arial" panose="020B0604020202020204" pitchFamily="34" charset="0"/>
              </a:rPr>
              <a:t> B</a:t>
            </a:r>
            <a:endParaRPr lang="en-US" altLang="it-IT" sz="1600" b="1">
              <a:latin typeface="Arial" panose="020B0604020202020204" pitchFamily="34" charset="0"/>
            </a:endParaRPr>
          </a:p>
        </p:txBody>
      </p:sp>
      <p:sp>
        <p:nvSpPr>
          <p:cNvPr id="22" name="Rettangolo 2"/>
          <p:cNvSpPr/>
          <p:nvPr/>
        </p:nvSpPr>
        <p:spPr>
          <a:xfrm>
            <a:off x="-10633" y="-43655"/>
            <a:ext cx="9170555" cy="887411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is the source of an NMR signal?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0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  <p:bldP spid="30" grpId="0" animBg="1"/>
      <p:bldP spid="31" grpId="0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6"/>
          <p:cNvSpPr>
            <a:spLocks noChangeArrowheads="1"/>
          </p:cNvSpPr>
          <p:nvPr/>
        </p:nvSpPr>
        <p:spPr bwMode="auto">
          <a:xfrm>
            <a:off x="465138" y="1268413"/>
            <a:ext cx="835342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it-IT" sz="2000" b="1">
                <a:solidFill>
                  <a:srgbClr val="C00000"/>
                </a:solidFill>
              </a:rPr>
              <a:t> 1) Create an equilibrium magnetization (M</a:t>
            </a:r>
            <a:r>
              <a:rPr lang="en-US" altLang="it-IT" sz="2000" b="1" baseline="-25000">
                <a:solidFill>
                  <a:srgbClr val="C00000"/>
                </a:solidFill>
              </a:rPr>
              <a:t>0</a:t>
            </a:r>
            <a:r>
              <a:rPr lang="en-US" altLang="it-IT" sz="2000" b="1">
                <a:solidFill>
                  <a:srgbClr val="C00000"/>
                </a:solidFill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it-IT" sz="2000"/>
              <a:t>		 Put subject in a strong static magnetic field (e.g., 3T)</a:t>
            </a:r>
          </a:p>
          <a:p>
            <a:pPr eaLnBrk="1" hangingPunct="1">
              <a:buFontTx/>
              <a:buNone/>
            </a:pPr>
            <a:r>
              <a:rPr lang="en-US" altLang="it-IT" sz="2000" b="1">
                <a:solidFill>
                  <a:srgbClr val="C00000"/>
                </a:solidFill>
              </a:rPr>
              <a:t> 2) Excite the magnetization away from equilibrium</a:t>
            </a:r>
          </a:p>
          <a:p>
            <a:pPr eaLnBrk="1" hangingPunct="1">
              <a:buFontTx/>
              <a:buNone/>
            </a:pPr>
            <a:r>
              <a:rPr lang="en-US" altLang="it-IT" sz="2000"/>
              <a:t>		 Transmit radio waves into subject [2~10 ms, mT]</a:t>
            </a:r>
          </a:p>
          <a:p>
            <a:pPr eaLnBrk="1" hangingPunct="1">
              <a:buFontTx/>
              <a:buNone/>
            </a:pPr>
            <a:r>
              <a:rPr lang="en-US" altLang="it-IT" sz="2000" b="1">
                <a:solidFill>
                  <a:srgbClr val="C00000"/>
                </a:solidFill>
              </a:rPr>
              <a:t> 3) Measure the signal induced as the magnetization relaxes to equilibrium</a:t>
            </a:r>
          </a:p>
          <a:p>
            <a:pPr eaLnBrk="1" hangingPunct="1">
              <a:buFontTx/>
              <a:buNone/>
            </a:pPr>
            <a:r>
              <a:rPr lang="en-US" altLang="it-IT" sz="2000"/>
              <a:t> </a:t>
            </a:r>
          </a:p>
        </p:txBody>
      </p:sp>
      <p:grpSp>
        <p:nvGrpSpPr>
          <p:cNvPr id="19460" name="Group 1"/>
          <p:cNvGrpSpPr>
            <a:grpSpLocks/>
          </p:cNvGrpSpPr>
          <p:nvPr/>
        </p:nvGrpSpPr>
        <p:grpSpPr bwMode="auto">
          <a:xfrm>
            <a:off x="647700" y="4038600"/>
            <a:ext cx="7848600" cy="2209800"/>
            <a:chOff x="647700" y="4648200"/>
            <a:chExt cx="7848600" cy="2209800"/>
          </a:xfrm>
        </p:grpSpPr>
        <p:sp>
          <p:nvSpPr>
            <p:cNvPr id="20493" name="Rectangle 17"/>
            <p:cNvSpPr>
              <a:spLocks noChangeArrowheads="1"/>
            </p:cNvSpPr>
            <p:nvPr/>
          </p:nvSpPr>
          <p:spPr bwMode="auto">
            <a:xfrm>
              <a:off x="647700" y="4648200"/>
              <a:ext cx="7848600" cy="2209800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20494" name="Line 18"/>
            <p:cNvSpPr>
              <a:spLocks noChangeShapeType="1"/>
            </p:cNvSpPr>
            <p:nvPr/>
          </p:nvSpPr>
          <p:spPr bwMode="auto">
            <a:xfrm flipV="1">
              <a:off x="1622425" y="49117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20495" name="Group 19"/>
            <p:cNvGrpSpPr>
              <a:grpSpLocks/>
            </p:cNvGrpSpPr>
            <p:nvPr/>
          </p:nvGrpSpPr>
          <p:grpSpPr bwMode="auto">
            <a:xfrm>
              <a:off x="1028700" y="4800600"/>
              <a:ext cx="488950" cy="457200"/>
              <a:chOff x="768" y="2640"/>
              <a:chExt cx="308" cy="288"/>
            </a:xfrm>
          </p:grpSpPr>
          <p:sp>
            <p:nvSpPr>
              <p:cNvPr id="20546" name="Text Box 20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47" name="Line 21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20496" name="Line 22"/>
            <p:cNvSpPr>
              <a:spLocks noChangeShapeType="1"/>
            </p:cNvSpPr>
            <p:nvPr/>
          </p:nvSpPr>
          <p:spPr bwMode="auto">
            <a:xfrm flipH="1">
              <a:off x="1622425" y="5245100"/>
              <a:ext cx="0" cy="984250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497" name="Line 23"/>
            <p:cNvSpPr>
              <a:spLocks noChangeShapeType="1"/>
            </p:cNvSpPr>
            <p:nvPr/>
          </p:nvSpPr>
          <p:spPr bwMode="auto">
            <a:xfrm flipV="1">
              <a:off x="3089275" y="5576888"/>
              <a:ext cx="723900" cy="625475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498" name="Line 24"/>
            <p:cNvSpPr>
              <a:spLocks noChangeShapeType="1"/>
            </p:cNvSpPr>
            <p:nvPr/>
          </p:nvSpPr>
          <p:spPr bwMode="auto">
            <a:xfrm flipV="1">
              <a:off x="3089275" y="49117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499" name="Line 25"/>
            <p:cNvSpPr>
              <a:spLocks noChangeShapeType="1"/>
            </p:cNvSpPr>
            <p:nvPr/>
          </p:nvSpPr>
          <p:spPr bwMode="auto">
            <a:xfrm flipV="1">
              <a:off x="4737100" y="49117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500" name="Oval 26"/>
            <p:cNvSpPr>
              <a:spLocks noChangeArrowheads="1"/>
            </p:cNvSpPr>
            <p:nvPr/>
          </p:nvSpPr>
          <p:spPr bwMode="auto">
            <a:xfrm>
              <a:off x="4011613" y="5465763"/>
              <a:ext cx="1450975" cy="2222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20501" name="Line 27"/>
            <p:cNvSpPr>
              <a:spLocks noChangeShapeType="1"/>
            </p:cNvSpPr>
            <p:nvPr/>
          </p:nvSpPr>
          <p:spPr bwMode="auto">
            <a:xfrm flipH="1" flipV="1">
              <a:off x="4011613" y="5576888"/>
              <a:ext cx="725487" cy="625475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502" name="Line 28"/>
            <p:cNvSpPr>
              <a:spLocks noChangeShapeType="1"/>
            </p:cNvSpPr>
            <p:nvPr/>
          </p:nvSpPr>
          <p:spPr bwMode="auto">
            <a:xfrm flipV="1">
              <a:off x="4737100" y="5576888"/>
              <a:ext cx="725488" cy="625475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503" name="Line 29"/>
            <p:cNvSpPr>
              <a:spLocks noChangeShapeType="1"/>
            </p:cNvSpPr>
            <p:nvPr/>
          </p:nvSpPr>
          <p:spPr bwMode="auto">
            <a:xfrm flipV="1">
              <a:off x="6729413" y="49117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504" name="Oval 30"/>
            <p:cNvSpPr>
              <a:spLocks noChangeArrowheads="1"/>
            </p:cNvSpPr>
            <p:nvPr/>
          </p:nvSpPr>
          <p:spPr bwMode="auto">
            <a:xfrm>
              <a:off x="6332538" y="5300663"/>
              <a:ext cx="792162" cy="1651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20505" name="Line 31"/>
            <p:cNvSpPr>
              <a:spLocks noChangeShapeType="1"/>
            </p:cNvSpPr>
            <p:nvPr/>
          </p:nvSpPr>
          <p:spPr bwMode="auto">
            <a:xfrm flipH="1" flipV="1">
              <a:off x="6332538" y="5410200"/>
              <a:ext cx="396875" cy="792163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506" name="Line 32"/>
            <p:cNvSpPr>
              <a:spLocks noChangeShapeType="1"/>
            </p:cNvSpPr>
            <p:nvPr/>
          </p:nvSpPr>
          <p:spPr bwMode="auto">
            <a:xfrm flipV="1">
              <a:off x="6729413" y="5410200"/>
              <a:ext cx="395287" cy="792163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20507" name="Group 33"/>
            <p:cNvGrpSpPr>
              <a:grpSpLocks/>
            </p:cNvGrpSpPr>
            <p:nvPr/>
          </p:nvGrpSpPr>
          <p:grpSpPr bwMode="auto">
            <a:xfrm>
              <a:off x="1028700" y="5334000"/>
              <a:ext cx="573088" cy="457200"/>
              <a:chOff x="768" y="2976"/>
              <a:chExt cx="361" cy="288"/>
            </a:xfrm>
          </p:grpSpPr>
          <p:sp>
            <p:nvSpPr>
              <p:cNvPr id="20544" name="Text Box 34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36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45" name="Line 35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20508" name="Line 36"/>
            <p:cNvSpPr>
              <a:spLocks noChangeShapeType="1"/>
            </p:cNvSpPr>
            <p:nvPr/>
          </p:nvSpPr>
          <p:spPr bwMode="auto">
            <a:xfrm flipV="1">
              <a:off x="7658100" y="4911725"/>
              <a:ext cx="0" cy="12763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509" name="Line 37"/>
            <p:cNvSpPr>
              <a:spLocks noChangeShapeType="1"/>
            </p:cNvSpPr>
            <p:nvPr/>
          </p:nvSpPr>
          <p:spPr bwMode="auto">
            <a:xfrm flipH="1">
              <a:off x="7658100" y="5245100"/>
              <a:ext cx="0" cy="984250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510" name="Line 38"/>
            <p:cNvSpPr>
              <a:spLocks noChangeShapeType="1"/>
            </p:cNvSpPr>
            <p:nvPr/>
          </p:nvSpPr>
          <p:spPr bwMode="auto">
            <a:xfrm>
              <a:off x="2857500" y="6553200"/>
              <a:ext cx="3733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511" name="Text Box 39"/>
            <p:cNvSpPr txBox="1">
              <a:spLocks noChangeArrowheads="1"/>
            </p:cNvSpPr>
            <p:nvPr/>
          </p:nvSpPr>
          <p:spPr bwMode="auto">
            <a:xfrm>
              <a:off x="6057900" y="6521450"/>
              <a:ext cx="5445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time</a:t>
              </a:r>
            </a:p>
          </p:txBody>
        </p:sp>
        <p:sp>
          <p:nvSpPr>
            <p:cNvPr id="20512" name="Text Box 40"/>
            <p:cNvSpPr txBox="1">
              <a:spLocks noChangeArrowheads="1"/>
            </p:cNvSpPr>
            <p:nvPr/>
          </p:nvSpPr>
          <p:spPr bwMode="auto">
            <a:xfrm>
              <a:off x="1028700" y="6445250"/>
              <a:ext cx="1166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Equilibrium</a:t>
              </a:r>
            </a:p>
          </p:txBody>
        </p:sp>
        <p:sp>
          <p:nvSpPr>
            <p:cNvPr id="20513" name="AutoShape 41"/>
            <p:cNvSpPr>
              <a:spLocks noChangeArrowheads="1"/>
            </p:cNvSpPr>
            <p:nvPr/>
          </p:nvSpPr>
          <p:spPr bwMode="auto">
            <a:xfrm>
              <a:off x="2158008" y="4800600"/>
              <a:ext cx="381000" cy="304800"/>
            </a:xfrm>
            <a:prstGeom prst="lightningBol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20514" name="Text Box 42"/>
            <p:cNvSpPr txBox="1">
              <a:spLocks noChangeArrowheads="1"/>
            </p:cNvSpPr>
            <p:nvPr/>
          </p:nvSpPr>
          <p:spPr bwMode="auto">
            <a:xfrm>
              <a:off x="2183408" y="5105400"/>
              <a:ext cx="4318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RF</a:t>
              </a:r>
            </a:p>
          </p:txBody>
        </p:sp>
        <p:sp>
          <p:nvSpPr>
            <p:cNvPr id="20515" name="Text Box 43"/>
            <p:cNvSpPr txBox="1">
              <a:spLocks noChangeArrowheads="1"/>
            </p:cNvSpPr>
            <p:nvPr/>
          </p:nvSpPr>
          <p:spPr bwMode="auto">
            <a:xfrm>
              <a:off x="7048500" y="6445250"/>
              <a:ext cx="1166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Equilibrium</a:t>
              </a:r>
            </a:p>
          </p:txBody>
        </p:sp>
        <p:sp>
          <p:nvSpPr>
            <p:cNvPr id="20516" name="AutoShape 44"/>
            <p:cNvSpPr>
              <a:spLocks noChangeArrowheads="1"/>
            </p:cNvSpPr>
            <p:nvPr/>
          </p:nvSpPr>
          <p:spPr bwMode="auto">
            <a:xfrm rot="-4496019">
              <a:off x="5715000" y="4762500"/>
              <a:ext cx="381000" cy="304800"/>
            </a:xfrm>
            <a:prstGeom prst="lightningBol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20517" name="Text Box 45"/>
            <p:cNvSpPr txBox="1">
              <a:spLocks noChangeArrowheads="1"/>
            </p:cNvSpPr>
            <p:nvPr/>
          </p:nvSpPr>
          <p:spPr bwMode="auto">
            <a:xfrm>
              <a:off x="5600700" y="5029200"/>
              <a:ext cx="671513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NMR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Times" panose="02020603050405020304" pitchFamily="18" charset="0"/>
                </a:rPr>
                <a:t>signal</a:t>
              </a:r>
            </a:p>
          </p:txBody>
        </p:sp>
        <p:graphicFrame>
          <p:nvGraphicFramePr>
            <p:cNvPr id="20518" name="Object 2048"/>
            <p:cNvGraphicFramePr>
              <a:graphicFrameLocks noChangeAspect="1"/>
            </p:cNvGraphicFramePr>
            <p:nvPr/>
          </p:nvGraphicFramePr>
          <p:xfrm>
            <a:off x="1878608" y="5386388"/>
            <a:ext cx="965200" cy="436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4" name="Equation" r:id="rId3" imgW="596900" imgH="228600" progId="Equation.3">
                    <p:embed/>
                  </p:oleObj>
                </mc:Choice>
                <mc:Fallback>
                  <p:oleObj name="Equation" r:id="rId3" imgW="596900" imgH="228600" progId="Equation.3">
                    <p:embed/>
                    <p:pic>
                      <p:nvPicPr>
                        <p:cNvPr id="20518" name="Object 20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8608" y="5386388"/>
                          <a:ext cx="965200" cy="436562"/>
                        </a:xfrm>
                        <a:prstGeom prst="rect">
                          <a:avLst/>
                        </a:prstGeom>
                        <a:solidFill>
                          <a:srgbClr val="0099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519" name="Group 47"/>
            <p:cNvGrpSpPr>
              <a:grpSpLocks/>
            </p:cNvGrpSpPr>
            <p:nvPr/>
          </p:nvGrpSpPr>
          <p:grpSpPr bwMode="auto">
            <a:xfrm>
              <a:off x="3130550" y="4800600"/>
              <a:ext cx="488950" cy="457200"/>
              <a:chOff x="768" y="2640"/>
              <a:chExt cx="308" cy="288"/>
            </a:xfrm>
          </p:grpSpPr>
          <p:sp>
            <p:nvSpPr>
              <p:cNvPr id="20542" name="Text Box 48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43" name="Line 49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20520" name="Group 50"/>
            <p:cNvGrpSpPr>
              <a:grpSpLocks/>
            </p:cNvGrpSpPr>
            <p:nvPr/>
          </p:nvGrpSpPr>
          <p:grpSpPr bwMode="auto">
            <a:xfrm>
              <a:off x="4762500" y="4800600"/>
              <a:ext cx="488950" cy="457200"/>
              <a:chOff x="768" y="2640"/>
              <a:chExt cx="308" cy="288"/>
            </a:xfrm>
          </p:grpSpPr>
          <p:sp>
            <p:nvSpPr>
              <p:cNvPr id="20540" name="Text Box 51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41" name="Line 52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20521" name="Group 53"/>
            <p:cNvGrpSpPr>
              <a:grpSpLocks/>
            </p:cNvGrpSpPr>
            <p:nvPr/>
          </p:nvGrpSpPr>
          <p:grpSpPr bwMode="auto">
            <a:xfrm>
              <a:off x="6788150" y="4800600"/>
              <a:ext cx="488950" cy="457200"/>
              <a:chOff x="768" y="2640"/>
              <a:chExt cx="308" cy="288"/>
            </a:xfrm>
          </p:grpSpPr>
          <p:sp>
            <p:nvSpPr>
              <p:cNvPr id="20538" name="Text Box 54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39" name="Line 55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20522" name="Group 56"/>
            <p:cNvGrpSpPr>
              <a:grpSpLocks/>
            </p:cNvGrpSpPr>
            <p:nvPr/>
          </p:nvGrpSpPr>
          <p:grpSpPr bwMode="auto">
            <a:xfrm>
              <a:off x="7702550" y="4800600"/>
              <a:ext cx="488950" cy="457200"/>
              <a:chOff x="768" y="2640"/>
              <a:chExt cx="308" cy="288"/>
            </a:xfrm>
          </p:grpSpPr>
          <p:sp>
            <p:nvSpPr>
              <p:cNvPr id="20536" name="Text Box 57"/>
              <p:cNvSpPr txBox="1">
                <a:spLocks noChangeArrowheads="1"/>
              </p:cNvSpPr>
              <p:nvPr/>
            </p:nvSpPr>
            <p:spPr bwMode="auto">
              <a:xfrm>
                <a:off x="768" y="26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B</a:t>
                </a:r>
                <a:r>
                  <a:rPr lang="en-US" altLang="en-US" sz="2000" b="1" baseline="-25000">
                    <a:solidFill>
                      <a:schemeClr val="accent2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chemeClr val="accent2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37" name="Line 58"/>
              <p:cNvSpPr>
                <a:spLocks noChangeShapeType="1"/>
              </p:cNvSpPr>
              <p:nvPr/>
            </p:nvSpPr>
            <p:spPr bwMode="auto">
              <a:xfrm>
                <a:off x="846" y="2647"/>
                <a:ext cx="124" cy="0"/>
              </a:xfrm>
              <a:prstGeom prst="line">
                <a:avLst/>
              </a:prstGeom>
              <a:noFill/>
              <a:ln w="31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20523" name="Group 59"/>
            <p:cNvGrpSpPr>
              <a:grpSpLocks/>
            </p:cNvGrpSpPr>
            <p:nvPr/>
          </p:nvGrpSpPr>
          <p:grpSpPr bwMode="auto">
            <a:xfrm>
              <a:off x="7694613" y="5334000"/>
              <a:ext cx="573087" cy="457200"/>
              <a:chOff x="768" y="2976"/>
              <a:chExt cx="361" cy="288"/>
            </a:xfrm>
          </p:grpSpPr>
          <p:sp>
            <p:nvSpPr>
              <p:cNvPr id="20534" name="Text Box 60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36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35" name="Line 61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20524" name="Group 62"/>
            <p:cNvGrpSpPr>
              <a:grpSpLocks/>
            </p:cNvGrpSpPr>
            <p:nvPr/>
          </p:nvGrpSpPr>
          <p:grpSpPr bwMode="auto">
            <a:xfrm>
              <a:off x="5153025" y="5943600"/>
              <a:ext cx="676275" cy="457200"/>
              <a:chOff x="768" y="2976"/>
              <a:chExt cx="426" cy="247"/>
            </a:xfrm>
          </p:grpSpPr>
          <p:sp>
            <p:nvSpPr>
              <p:cNvPr id="20532" name="Text Box 63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426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(t)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33" name="Line 64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20525" name="Group 65"/>
            <p:cNvGrpSpPr>
              <a:grpSpLocks/>
            </p:cNvGrpSpPr>
            <p:nvPr/>
          </p:nvGrpSpPr>
          <p:grpSpPr bwMode="auto">
            <a:xfrm>
              <a:off x="3467100" y="5943600"/>
              <a:ext cx="676275" cy="457200"/>
              <a:chOff x="768" y="2976"/>
              <a:chExt cx="426" cy="247"/>
            </a:xfrm>
          </p:grpSpPr>
          <p:sp>
            <p:nvSpPr>
              <p:cNvPr id="20530" name="Text Box 66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426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(t)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31" name="Line 67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20526" name="Group 68"/>
            <p:cNvGrpSpPr>
              <a:grpSpLocks/>
            </p:cNvGrpSpPr>
            <p:nvPr/>
          </p:nvGrpSpPr>
          <p:grpSpPr bwMode="auto">
            <a:xfrm>
              <a:off x="6829425" y="5943600"/>
              <a:ext cx="676275" cy="457200"/>
              <a:chOff x="768" y="2976"/>
              <a:chExt cx="426" cy="247"/>
            </a:xfrm>
          </p:grpSpPr>
          <p:sp>
            <p:nvSpPr>
              <p:cNvPr id="20528" name="Text Box 69"/>
              <p:cNvSpPr txBox="1">
                <a:spLocks noChangeArrowheads="1"/>
              </p:cNvSpPr>
              <p:nvPr/>
            </p:nvSpPr>
            <p:spPr bwMode="auto">
              <a:xfrm>
                <a:off x="768" y="2976"/>
                <a:ext cx="426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1">
                    <a:solidFill>
                      <a:srgbClr val="990000"/>
                    </a:solidFill>
                    <a:latin typeface="Times" panose="02020603050405020304" pitchFamily="18" charset="0"/>
                  </a:rPr>
                  <a:t>M</a:t>
                </a:r>
                <a:r>
                  <a:rPr lang="en-US" altLang="en-US" sz="2000" b="1" baseline="-25000">
                    <a:solidFill>
                      <a:srgbClr val="990000"/>
                    </a:solidFill>
                    <a:latin typeface="Times" panose="02020603050405020304" pitchFamily="18" charset="0"/>
                  </a:rPr>
                  <a:t>(t)</a:t>
                </a:r>
                <a:endParaRPr lang="en-US" altLang="en-US" sz="2000" b="1">
                  <a:solidFill>
                    <a:srgbClr val="990000"/>
                  </a:solidFill>
                  <a:latin typeface="Times" panose="02020603050405020304" pitchFamily="18" charset="0"/>
                </a:endParaRPr>
              </a:p>
            </p:txBody>
          </p:sp>
          <p:sp>
            <p:nvSpPr>
              <p:cNvPr id="20529" name="Line 70"/>
              <p:cNvSpPr>
                <a:spLocks noChangeShapeType="1"/>
              </p:cNvSpPr>
              <p:nvPr/>
            </p:nvSpPr>
            <p:spPr bwMode="auto">
              <a:xfrm>
                <a:off x="846" y="2983"/>
                <a:ext cx="125" cy="0"/>
              </a:xfrm>
              <a:prstGeom prst="line">
                <a:avLst/>
              </a:prstGeom>
              <a:noFill/>
              <a:ln w="3175">
                <a:solidFill>
                  <a:srgbClr val="99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20527" name="Rectangle 57"/>
            <p:cNvSpPr>
              <a:spLocks noChangeArrowheads="1"/>
            </p:cNvSpPr>
            <p:nvPr/>
          </p:nvSpPr>
          <p:spPr bwMode="auto">
            <a:xfrm>
              <a:off x="4211638" y="6596063"/>
              <a:ext cx="1079500" cy="261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1100" i="1">
                  <a:solidFill>
                    <a:schemeClr val="bg1"/>
                  </a:solidFill>
                </a:rPr>
                <a:t>Jorge Jovicich,</a:t>
              </a:r>
              <a:endParaRPr lang="it-IT" altLang="it-IT" sz="1100" i="1"/>
            </a:p>
          </p:txBody>
        </p:sp>
      </p:grpSp>
      <p:sp>
        <p:nvSpPr>
          <p:cNvPr id="2" name="Oval 1"/>
          <p:cNvSpPr/>
          <p:nvPr/>
        </p:nvSpPr>
        <p:spPr>
          <a:xfrm>
            <a:off x="1258888" y="3505200"/>
            <a:ext cx="512762" cy="4476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</a:rPr>
              <a:t>1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2187575" y="3516313"/>
            <a:ext cx="512763" cy="4460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</a:rPr>
              <a:t>2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643563" y="3509963"/>
            <a:ext cx="512762" cy="4460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</a:rPr>
              <a:t>3</a:t>
            </a:r>
            <a:endParaRPr lang="it-IT" b="1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63713" y="3729038"/>
            <a:ext cx="249237" cy="95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681288" y="3740150"/>
            <a:ext cx="2538412" cy="952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7443788" y="3509963"/>
            <a:ext cx="512762" cy="4460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</a:rPr>
              <a:t>1</a:t>
            </a:r>
            <a:endParaRPr lang="it-IT" b="1" dirty="0">
              <a:solidFill>
                <a:srgbClr val="C00000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6137275" y="3725863"/>
            <a:ext cx="1139825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ttangolo 2"/>
          <p:cNvSpPr/>
          <p:nvPr/>
        </p:nvSpPr>
        <p:spPr>
          <a:xfrm>
            <a:off x="0" y="-43655"/>
            <a:ext cx="9159922" cy="887411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How do we obtain an NMR signal?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57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  <p:bldP spid="63" grpId="0" animBg="1"/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196975"/>
            <a:ext cx="7772400" cy="501650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altLang="it-IT" smtClean="0"/>
              <a:t>1 Tesla = 20,000x Earth’s magnetic field </a:t>
            </a:r>
          </a:p>
        </p:txBody>
      </p:sp>
      <p:pic>
        <p:nvPicPr>
          <p:cNvPr id="2150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8050"/>
            <a:ext cx="39290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205038"/>
            <a:ext cx="5019675" cy="2952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Rectangle 1"/>
          <p:cNvSpPr>
            <a:spLocks noChangeArrowheads="1"/>
          </p:cNvSpPr>
          <p:nvPr/>
        </p:nvSpPr>
        <p:spPr bwMode="auto">
          <a:xfrm>
            <a:off x="4403725" y="5300663"/>
            <a:ext cx="17970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Magnetic field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from a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coil &amp; current</a:t>
            </a:r>
            <a:endParaRPr lang="it-IT" altLang="it-IT" sz="2000"/>
          </a:p>
        </p:txBody>
      </p:sp>
      <p:sp>
        <p:nvSpPr>
          <p:cNvPr id="13319" name="Rectangle 12"/>
          <p:cNvSpPr>
            <a:spLocks noChangeArrowheads="1"/>
          </p:cNvSpPr>
          <p:nvPr/>
        </p:nvSpPr>
        <p:spPr bwMode="auto">
          <a:xfrm>
            <a:off x="6832600" y="5300663"/>
            <a:ext cx="17462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Magnetic field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from 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bar magnet</a:t>
            </a:r>
            <a:endParaRPr lang="it-IT" altLang="it-IT" sz="2000"/>
          </a:p>
        </p:txBody>
      </p:sp>
      <p:sp>
        <p:nvSpPr>
          <p:cNvPr id="9" name="Rettangolo 2"/>
          <p:cNvSpPr/>
          <p:nvPr/>
        </p:nvSpPr>
        <p:spPr>
          <a:xfrm>
            <a:off x="0" y="-43655"/>
            <a:ext cx="9159922" cy="887411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Need for a strong and uniform magnetic field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14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33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25684</TotalTime>
  <Words>3038</Words>
  <Application>Microsoft Office PowerPoint</Application>
  <PresentationFormat>On-screen Show (4:3)</PresentationFormat>
  <Paragraphs>785</Paragraphs>
  <Slides>61</Slides>
  <Notes>10</Notes>
  <HiddenSlides>0</HiddenSlides>
  <MMClips>9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ＭＳ Ｐゴシック</vt:lpstr>
      <vt:lpstr>Arial</vt:lpstr>
      <vt:lpstr>Calibri</vt:lpstr>
      <vt:lpstr>Cambria</vt:lpstr>
      <vt:lpstr>Cambria Math</vt:lpstr>
      <vt:lpstr>Courier New</vt:lpstr>
      <vt:lpstr>Helvetica</vt:lpstr>
      <vt:lpstr>Symbol</vt:lpstr>
      <vt:lpstr>Times</vt:lpstr>
      <vt:lpstr>Times New Roman</vt:lpstr>
      <vt:lpstr>Office Theme</vt:lpstr>
      <vt:lpstr>Equation</vt:lpstr>
      <vt:lpstr>Chart</vt:lpstr>
      <vt:lpstr>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Jovicich, Jorge</dc:creator>
  <cp:lastModifiedBy>Jorge Jovicich</cp:lastModifiedBy>
  <cp:revision>519</cp:revision>
  <dcterms:created xsi:type="dcterms:W3CDTF">2006-08-16T00:00:00Z</dcterms:created>
  <dcterms:modified xsi:type="dcterms:W3CDTF">2019-11-27T07:00:40Z</dcterms:modified>
</cp:coreProperties>
</file>